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906000" type="A4"/>
  <p:notesSz cx="9926638" cy="6797675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ngsanaUPC" pitchFamily="18" charset="-34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ngsanaUPC" pitchFamily="18" charset="-34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ngsanaUPC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ngsanaUPC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ngsanaUPC" pitchFamily="18" charset="-34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ngsanaUPC" pitchFamily="18" charset="-34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ngsanaUPC" pitchFamily="18" charset="-34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ngsanaUPC" pitchFamily="18" charset="-34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ngsanaUPC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21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82" d="100"/>
          <a:sy n="82" d="100"/>
        </p:scale>
        <p:origin x="3042" y="102"/>
      </p:cViewPr>
      <p:guideLst>
        <p:guide orient="horz" pos="3072"/>
        <p:guide pos="21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5988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5337" y="16294"/>
            <a:ext cx="4306362" cy="307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5" tIns="0" rIns="19385" bIns="0" numCol="1" anchor="t" anchorCtr="0" compatLnSpc="1">
            <a:prstTxWarp prst="textNoShape">
              <a:avLst/>
            </a:prstTxWarp>
          </a:bodyPr>
          <a:lstStyle>
            <a:lvl1pPr defTabSz="772180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55615" y="16294"/>
            <a:ext cx="4306361" cy="307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5" tIns="0" rIns="19385" bIns="0" numCol="1" anchor="t" anchorCtr="0" compatLnSpc="1">
            <a:prstTxWarp prst="textNoShape">
              <a:avLst/>
            </a:prstTxWarp>
          </a:bodyPr>
          <a:lstStyle>
            <a:lvl1pPr algn="r" defTabSz="772180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0" y="485775"/>
            <a:ext cx="1798638" cy="25987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49252" y="3245679"/>
            <a:ext cx="7228134" cy="3074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96" tIns="46848" rIns="93696" bIns="468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35337" y="6473434"/>
            <a:ext cx="4306362" cy="307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5" tIns="0" rIns="19385" bIns="0" numCol="1" anchor="b" anchorCtr="0" compatLnSpc="1">
            <a:prstTxWarp prst="textNoShape">
              <a:avLst/>
            </a:prstTxWarp>
          </a:bodyPr>
          <a:lstStyle>
            <a:lvl1pPr defTabSz="772180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55615" y="6473434"/>
            <a:ext cx="4306361" cy="307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5" tIns="0" rIns="19385" bIns="0" numCol="1" anchor="b" anchorCtr="0" compatLnSpc="1">
            <a:prstTxWarp prst="textNoShape">
              <a:avLst/>
            </a:prstTxWarp>
          </a:bodyPr>
          <a:lstStyle>
            <a:lvl1pPr algn="r" defTabSz="772180" eaLnBrk="0" hangingPunct="0">
              <a:defRPr sz="1000" i="1"/>
            </a:lvl1pPr>
          </a:lstStyle>
          <a:p>
            <a:pPr>
              <a:defRPr/>
            </a:pPr>
            <a:fld id="{B263905C-4654-4137-BE9B-DF97E722D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174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588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CordiaUPC" pitchFamily="34" charset="-34"/>
      </a:defRPr>
    </a:lvl1pPr>
    <a:lvl2pPr marL="455613" algn="l" defTabSz="7588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CordiaUPC" pitchFamily="34" charset="-34"/>
      </a:defRPr>
    </a:lvl2pPr>
    <a:lvl3pPr marL="912813" algn="l" defTabSz="7588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CordiaUPC" pitchFamily="34" charset="-34"/>
      </a:defRPr>
    </a:lvl3pPr>
    <a:lvl4pPr marL="1368425" algn="l" defTabSz="7588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CordiaUPC" pitchFamily="34" charset="-34"/>
      </a:defRPr>
    </a:lvl4pPr>
    <a:lvl5pPr marL="1824038" algn="l" defTabSz="7588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CordiaUPC" pitchFamily="34" charset="-34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7218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1pPr>
            <a:lvl2pPr marL="756026" indent="-290779" defTabSz="77218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2pPr>
            <a:lvl3pPr marL="1163117" indent="-232623" defTabSz="77218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3pPr>
            <a:lvl4pPr marL="1628364" indent="-232623" defTabSz="77218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4pPr>
            <a:lvl5pPr marL="2093610" indent="-232623" defTabSz="77218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5pPr>
            <a:lvl6pPr marL="2558857" indent="-232623" defTabSz="77218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6pPr>
            <a:lvl7pPr marL="3024104" indent="-232623" defTabSz="77218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7pPr>
            <a:lvl8pPr marL="3489350" indent="-232623" defTabSz="77218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8pPr>
            <a:lvl9pPr marL="3954597" indent="-232623" defTabSz="77218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9pPr>
          </a:lstStyle>
          <a:p>
            <a:fld id="{91D0E972-3621-41D6-BE77-C4C29F41A2E5}" type="slidenum">
              <a:rPr lang="en-US" sz="1000"/>
              <a:pPr/>
              <a:t>1</a:t>
            </a:fld>
            <a:endParaRPr lang="en-US" sz="10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0" y="485775"/>
            <a:ext cx="1798638" cy="2598738"/>
          </a:xfrm>
          <a:ln cap="flat"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14679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7218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1pPr>
            <a:lvl2pPr marL="756026" indent="-290779" defTabSz="77218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2pPr>
            <a:lvl3pPr marL="1163117" indent="-232623" defTabSz="77218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3pPr>
            <a:lvl4pPr marL="1628364" indent="-232623" defTabSz="77218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4pPr>
            <a:lvl5pPr marL="2093610" indent="-232623" defTabSz="77218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5pPr>
            <a:lvl6pPr marL="2558857" indent="-232623" defTabSz="77218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6pPr>
            <a:lvl7pPr marL="3024104" indent="-232623" defTabSz="77218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7pPr>
            <a:lvl8pPr marL="3489350" indent="-232623" defTabSz="77218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8pPr>
            <a:lvl9pPr marL="3954597" indent="-232623" defTabSz="77218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9pPr>
          </a:lstStyle>
          <a:p>
            <a:fld id="{1C19A0DD-9338-4480-B58A-F30957BCCF06}" type="slidenum">
              <a:rPr lang="en-US" sz="1000"/>
              <a:pPr/>
              <a:t>2</a:t>
            </a:fld>
            <a:endParaRPr lang="en-US" sz="10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0" y="485775"/>
            <a:ext cx="1798638" cy="2598738"/>
          </a:xfrm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12289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3A72B-06A1-45D7-9C14-03B1BA35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694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393EA-D3F7-4DE0-9768-6096DC017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759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6325" y="879475"/>
            <a:ext cx="1457325" cy="792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879475"/>
            <a:ext cx="4219575" cy="792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10593-B726-4DE0-AB18-A7D6A32C5A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531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2C9E1-9827-4BAC-9487-8CA1E0118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57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7AA9E-A3FA-43A1-A814-A2BB21A7F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60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860675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860675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03CDF-8610-4B35-B599-61EF973B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23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81906-310A-4A83-B9C6-E35D6A121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693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B4899-1341-4650-B3CC-C8CE812A2E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59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C7B7A-EB35-49BF-8890-107D20789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01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76841-3699-48BA-8401-8F8041A80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30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CF859-251D-442B-961E-CB100A2A0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92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79475"/>
            <a:ext cx="58293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4450" rIns="92075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0675"/>
            <a:ext cx="58293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4450" rIns="92075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6525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4450" rIns="92075" bIns="4445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cs typeface="CordiaUPC" pitchFamily="34" charset="-3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6525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4450" rIns="92075" bIns="4445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CordiaUPC" pitchFamily="34" charset="-3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6525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4450" rIns="92075" bIns="4445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CordiaUPC" pitchFamily="34" charset="-34"/>
              </a:defRPr>
            </a:lvl1pPr>
          </a:lstStyle>
          <a:p>
            <a:pPr>
              <a:defRPr/>
            </a:pPr>
            <a:fld id="{2727C39C-63C5-445C-B8CC-A9B4A7FB26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04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04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  <a:cs typeface="CordiaUPC" pitchFamily="34" charset="-34"/>
        </a:defRPr>
      </a:lvl2pPr>
      <a:lvl3pPr algn="ctr" defTabSz="7604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  <a:cs typeface="CordiaUPC" pitchFamily="34" charset="-34"/>
        </a:defRPr>
      </a:lvl3pPr>
      <a:lvl4pPr algn="ctr" defTabSz="7604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  <a:cs typeface="CordiaUPC" pitchFamily="34" charset="-34"/>
        </a:defRPr>
      </a:lvl4pPr>
      <a:lvl5pPr algn="ctr" defTabSz="7604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  <a:cs typeface="CordiaUPC" pitchFamily="34" charset="-34"/>
        </a:defRPr>
      </a:lvl5pPr>
      <a:lvl6pPr marL="457200" algn="ctr" defTabSz="760413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  <a:cs typeface="CordiaUPC" pitchFamily="34" charset="-34"/>
        </a:defRPr>
      </a:lvl6pPr>
      <a:lvl7pPr marL="914400" algn="ctr" defTabSz="760413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  <a:cs typeface="CordiaUPC" pitchFamily="34" charset="-34"/>
        </a:defRPr>
      </a:lvl7pPr>
      <a:lvl8pPr marL="1371600" algn="ctr" defTabSz="760413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  <a:cs typeface="CordiaUPC" pitchFamily="34" charset="-34"/>
        </a:defRPr>
      </a:lvl8pPr>
      <a:lvl9pPr marL="1828800" algn="ctr" defTabSz="760413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  <a:cs typeface="CordiaUPC" pitchFamily="34" charset="-34"/>
        </a:defRPr>
      </a:lvl9pPr>
    </p:titleStyle>
    <p:bodyStyle>
      <a:lvl1pPr marL="342900" indent="-342900" algn="l" defTabSz="76041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041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defTabSz="760413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cs typeface="+mn-cs"/>
        </a:defRPr>
      </a:lvl3pPr>
      <a:lvl4pPr marL="1600200" indent="-228600" algn="l" defTabSz="7604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defTabSz="760413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defTabSz="7604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defTabSz="7604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defTabSz="7604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defTabSz="7604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548680" y="704528"/>
            <a:ext cx="5657500" cy="8513431"/>
            <a:chOff x="507804" y="803725"/>
            <a:chExt cx="5657500" cy="8513431"/>
          </a:xfrm>
        </p:grpSpPr>
        <p:sp>
          <p:nvSpPr>
            <p:cNvPr id="2052" name="Rectangle 5"/>
            <p:cNvSpPr>
              <a:spLocks noChangeArrowheads="1"/>
            </p:cNvSpPr>
            <p:nvPr/>
          </p:nvSpPr>
          <p:spPr bwMode="auto">
            <a:xfrm>
              <a:off x="990215" y="4448944"/>
              <a:ext cx="4551239" cy="124393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lIns="92075" tIns="44450" rIns="92075" bIns="44450">
              <a:spAutoFit/>
            </a:bodyPr>
            <a:lstStyle/>
            <a:p>
              <a:pPr marL="533400" indent="-533400" algn="ctr" defTabSz="760413" eaLnBrk="0" hangingPunct="0"/>
              <a:r>
                <a:rPr lang="th-TH" sz="1500" dirty="0">
                  <a:latin typeface="TH SarabunPSK" pitchFamily="34" charset="-34"/>
                  <a:cs typeface="TH SarabunPSK" pitchFamily="34" charset="-34"/>
                </a:rPr>
                <a:t>นักศึกษา</a:t>
              </a:r>
              <a:r>
                <a:rPr lang="th-TH" sz="1500" b="1" dirty="0">
                  <a:solidFill>
                    <a:srgbClr val="C00000"/>
                  </a:solidFill>
                  <a:latin typeface="TH SarabunPSK" pitchFamily="34" charset="-34"/>
                  <a:cs typeface="TH SarabunPSK" pitchFamily="34" charset="-34"/>
                </a:rPr>
                <a:t>ยื่นเอกสารการสมัครขอรับทุน</a:t>
              </a:r>
              <a:r>
                <a:rPr lang="th-TH" sz="1500" dirty="0">
                  <a:latin typeface="TH SarabunPSK" pitchFamily="34" charset="-34"/>
                  <a:cs typeface="TH SarabunPSK" pitchFamily="34" charset="-34"/>
                </a:rPr>
                <a:t>ดังนี้  </a:t>
              </a:r>
              <a:r>
                <a:rPr lang="th-TH" sz="1500" dirty="0" smtClean="0">
                  <a:latin typeface="TH SarabunPSK" pitchFamily="34" charset="-34"/>
                  <a:cs typeface="TH SarabunPSK" pitchFamily="34" charset="-34"/>
                </a:rPr>
                <a:t>ที่</a:t>
              </a:r>
              <a:r>
                <a:rPr lang="th-TH" sz="1500" dirty="0" smtClean="0">
                  <a:solidFill>
                    <a:srgbClr val="0000FF"/>
                  </a:solidFill>
                  <a:latin typeface="TH SarabunPSK" pitchFamily="34" charset="-34"/>
                  <a:cs typeface="TH SarabunPSK" pitchFamily="34" charset="-34"/>
                </a:rPr>
                <a:t>สาขาวิชา</a:t>
              </a:r>
              <a:r>
                <a:rPr lang="th-TH" sz="1500" dirty="0">
                  <a:latin typeface="TH SarabunPSK" pitchFamily="34" charset="-34"/>
                  <a:cs typeface="TH SarabunPSK" pitchFamily="34" charset="-34"/>
                </a:rPr>
                <a:t>ที่นักศึกษาสังกัด</a:t>
              </a:r>
            </a:p>
            <a:p>
              <a:pPr marL="533400" indent="-533400" defTabSz="760413" eaLnBrk="0" hangingPunct="0"/>
              <a:r>
                <a:rPr lang="th-TH" sz="1500" dirty="0">
                  <a:latin typeface="TH SarabunPSK" pitchFamily="34" charset="-34"/>
                  <a:cs typeface="TH SarabunPSK" pitchFamily="34" charset="-34"/>
                </a:rPr>
                <a:t>1) </a:t>
              </a:r>
              <a:r>
                <a:rPr lang="th-TH" sz="1500" dirty="0" smtClean="0">
                  <a:latin typeface="TH SarabunPSK" pitchFamily="34" charset="-34"/>
                  <a:cs typeface="TH SarabunPSK" pitchFamily="34" charset="-34"/>
                </a:rPr>
                <a:t>ใบ</a:t>
              </a:r>
              <a:r>
                <a:rPr lang="th-TH" sz="1500" dirty="0">
                  <a:latin typeface="TH SarabunPSK" pitchFamily="34" charset="-34"/>
                  <a:cs typeface="TH SarabunPSK" pitchFamily="34" charset="-34"/>
                </a:rPr>
                <a:t>สมัครขอรับทุนนำเสนอผลงาน (สบวพ-บท-</a:t>
              </a:r>
              <a:r>
                <a:rPr lang="en-US" sz="1500" dirty="0">
                  <a:latin typeface="TH SarabunPSK" pitchFamily="34" charset="-34"/>
                  <a:cs typeface="TH SarabunPSK" pitchFamily="34" charset="-34"/>
                </a:rPr>
                <a:t>1</a:t>
              </a:r>
              <a:r>
                <a:rPr lang="th-TH" sz="1500" dirty="0">
                  <a:latin typeface="TH SarabunPSK" pitchFamily="34" charset="-34"/>
                  <a:cs typeface="TH SarabunPSK" pitchFamily="34" charset="-34"/>
                </a:rPr>
                <a:t>-1) 1 ชุด </a:t>
              </a:r>
            </a:p>
            <a:p>
              <a:pPr defTabSz="760413" eaLnBrk="0" hangingPunct="0"/>
              <a:r>
                <a:rPr lang="th-TH" sz="1500" dirty="0" smtClean="0">
                  <a:latin typeface="TH SarabunPSK" pitchFamily="34" charset="-34"/>
                  <a:cs typeface="TH SarabunPSK" pitchFamily="34" charset="-34"/>
                </a:rPr>
                <a:t>2) สำเนา</a:t>
              </a:r>
              <a:r>
                <a:rPr lang="th-TH" sz="1500" dirty="0">
                  <a:latin typeface="TH SarabunPSK" pitchFamily="34" charset="-34"/>
                  <a:cs typeface="TH SarabunPSK" pitchFamily="34" charset="-34"/>
                </a:rPr>
                <a:t>เอกสารตอบรับจากหน่วยงานที่จัดให้นำเสนอผลงานได้ จำนวน 1 ชุด </a:t>
              </a:r>
              <a:endParaRPr lang="th-TH" sz="1500" dirty="0" smtClean="0">
                <a:latin typeface="TH SarabunPSK" pitchFamily="34" charset="-34"/>
                <a:cs typeface="TH SarabunPSK" pitchFamily="34" charset="-34"/>
              </a:endParaRPr>
            </a:p>
            <a:p>
              <a:pPr defTabSz="760413" eaLnBrk="0" hangingPunct="0"/>
              <a:r>
                <a:rPr lang="th-TH" sz="1500" dirty="0" smtClean="0">
                  <a:latin typeface="TH SarabunPSK" pitchFamily="34" charset="-34"/>
                  <a:cs typeface="TH SarabunPSK" pitchFamily="34" charset="-34"/>
                </a:rPr>
                <a:t>3) บทความ</a:t>
              </a:r>
              <a:r>
                <a:rPr lang="th-TH" sz="1500" dirty="0">
                  <a:latin typeface="TH SarabunPSK" pitchFamily="34" charset="-34"/>
                  <a:cs typeface="TH SarabunPSK" pitchFamily="34" charset="-34"/>
                </a:rPr>
                <a:t>ที่จะไปนำเสนอ  จำนวน 1 ฉบับ</a:t>
              </a:r>
              <a:r>
                <a:rPr lang="th-TH" sz="1500" dirty="0" smtClean="0">
                  <a:latin typeface="TH SarabunPSK" pitchFamily="34" charset="-34"/>
                  <a:cs typeface="TH SarabunPSK" pitchFamily="34" charset="-34"/>
                </a:rPr>
                <a:t> </a:t>
              </a:r>
              <a:endParaRPr lang="th-TH" sz="1500" dirty="0">
                <a:latin typeface="TH SarabunPSK" pitchFamily="34" charset="-34"/>
                <a:cs typeface="TH SarabunPSK" pitchFamily="34" charset="-34"/>
              </a:endParaRPr>
            </a:p>
            <a:p>
              <a:pPr marL="533400" indent="-533400" defTabSz="760413" eaLnBrk="0" hangingPunct="0"/>
              <a:r>
                <a:rPr lang="th-TH" sz="1500" dirty="0" smtClean="0">
                  <a:latin typeface="TH SarabunPSK" pitchFamily="34" charset="-34"/>
                  <a:cs typeface="TH SarabunPSK" pitchFamily="34" charset="-34"/>
                </a:rPr>
                <a:t>4) สำเนา</a:t>
              </a:r>
              <a:r>
                <a:rPr lang="th-TH" sz="1500" dirty="0">
                  <a:latin typeface="TH SarabunPSK" pitchFamily="34" charset="-34"/>
                  <a:cs typeface="TH SarabunPSK" pitchFamily="34" charset="-34"/>
                </a:rPr>
                <a:t>สมุดบัญชีธนาคารไทยพาณิชย์สาขาย่อย มทส ของผู้ขอรับทุนจำนวน 1 ชุด</a:t>
              </a:r>
            </a:p>
          </p:txBody>
        </p:sp>
        <p:sp>
          <p:nvSpPr>
            <p:cNvPr id="2053" name="Rectangle 10"/>
            <p:cNvSpPr>
              <a:spLocks noChangeArrowheads="1"/>
            </p:cNvSpPr>
            <p:nvPr/>
          </p:nvSpPr>
          <p:spPr bwMode="auto">
            <a:xfrm>
              <a:off x="4976698" y="6376194"/>
              <a:ext cx="397545" cy="277641"/>
            </a:xfrm>
            <a:prstGeom prst="rect">
              <a:avLst/>
            </a:prstGeom>
            <a:ln w="12700">
              <a:prstDash val="sysDot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>
              <a:spAutoFit/>
            </a:bodyPr>
            <a:lstStyle/>
            <a:p>
              <a:pPr defTabSz="762000" eaLnBrk="0" hangingPunct="0"/>
              <a:r>
                <a:rPr lang="th-TH" dirty="0">
                  <a:latin typeface="TH SarabunPSK" pitchFamily="34" charset="-34"/>
                  <a:cs typeface="TH SarabunPSK" pitchFamily="34" charset="-34"/>
                </a:rPr>
                <a:t>แก้ไข</a:t>
              </a:r>
            </a:p>
          </p:txBody>
        </p:sp>
        <p:sp>
          <p:nvSpPr>
            <p:cNvPr id="2055" name="Rectangle 14"/>
            <p:cNvSpPr>
              <a:spLocks noChangeArrowheads="1"/>
            </p:cNvSpPr>
            <p:nvPr/>
          </p:nvSpPr>
          <p:spPr bwMode="auto">
            <a:xfrm>
              <a:off x="2511603" y="7252313"/>
              <a:ext cx="556243" cy="277641"/>
            </a:xfrm>
            <a:prstGeom prst="rect">
              <a:avLst/>
            </a:prstGeom>
            <a:ln w="12700">
              <a:prstDash val="sysDot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>
              <a:spAutoFit/>
            </a:bodyPr>
            <a:lstStyle/>
            <a:p>
              <a:pPr defTabSz="762000" eaLnBrk="0" hangingPunct="0"/>
              <a:r>
                <a:rPr lang="th-TH" dirty="0" smtClean="0">
                  <a:latin typeface="TH SarabunPSK" pitchFamily="34" charset="-34"/>
                  <a:cs typeface="TH SarabunPSK" pitchFamily="34" charset="-34"/>
                </a:rPr>
                <a:t>ไม่มีแก้ไข</a:t>
              </a:r>
              <a:endParaRPr lang="th-TH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2058" name="Rectangle 19"/>
            <p:cNvSpPr>
              <a:spLocks noChangeArrowheads="1"/>
            </p:cNvSpPr>
            <p:nvPr/>
          </p:nvSpPr>
          <p:spPr bwMode="auto">
            <a:xfrm>
              <a:off x="1929954" y="7745413"/>
              <a:ext cx="2743200" cy="520655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92075" tIns="44450" rIns="92075" bIns="44450">
              <a:spAutoFit/>
            </a:bodyPr>
            <a:lstStyle/>
            <a:p>
              <a:pPr algn="ctr" defTabSz="760413" eaLnBrk="0" hangingPunct="0"/>
              <a:r>
                <a:rPr lang="th-TH" sz="1400" dirty="0">
                  <a:latin typeface="TH SarabunPSK" pitchFamily="34" charset="-34"/>
                  <a:cs typeface="TH SarabunPSK" pitchFamily="34" charset="-34"/>
                </a:rPr>
                <a:t>คณะทำงานฯ พิจารณา และ</a:t>
              </a:r>
              <a:r>
                <a:rPr lang="th-TH" sz="1400" b="1" dirty="0">
                  <a:solidFill>
                    <a:srgbClr val="C00000"/>
                  </a:solidFill>
                  <a:latin typeface="TH SarabunPSK" pitchFamily="34" charset="-34"/>
                  <a:cs typeface="TH SarabunPSK" pitchFamily="34" charset="-34"/>
                </a:rPr>
                <a:t>แจ้งผลการพิจารณา</a:t>
              </a:r>
            </a:p>
            <a:p>
              <a:pPr algn="ctr" defTabSz="760413" eaLnBrk="0" hangingPunct="0"/>
              <a:r>
                <a:rPr lang="th-TH" sz="1400" dirty="0">
                  <a:latin typeface="TH SarabunPSK" pitchFamily="34" charset="-34"/>
                  <a:cs typeface="TH SarabunPSK" pitchFamily="34" charset="-34"/>
                </a:rPr>
                <a:t>ไปที่สำนักวิชา (ผ่านสถานวิจัย) ที่นักศึกษาสังกัด</a:t>
              </a:r>
            </a:p>
          </p:txBody>
        </p:sp>
        <p:sp>
          <p:nvSpPr>
            <p:cNvPr id="2059" name="Rectangle 20"/>
            <p:cNvSpPr>
              <a:spLocks noChangeArrowheads="1"/>
            </p:cNvSpPr>
            <p:nvPr/>
          </p:nvSpPr>
          <p:spPr bwMode="auto">
            <a:xfrm>
              <a:off x="2600225" y="8408489"/>
              <a:ext cx="596900" cy="277641"/>
            </a:xfrm>
            <a:prstGeom prst="rect">
              <a:avLst/>
            </a:prstGeom>
            <a:ln w="12700">
              <a:prstDash val="sysDot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92075" tIns="46038" rIns="92075" bIns="46038">
              <a:spAutoFit/>
            </a:bodyPr>
            <a:lstStyle/>
            <a:p>
              <a:pPr defTabSz="762000" eaLnBrk="0" hangingPunct="0"/>
              <a:r>
                <a:rPr lang="th-TH" dirty="0">
                  <a:latin typeface="TH SarabunPSK" pitchFamily="34" charset="-34"/>
                  <a:cs typeface="TH SarabunPSK" pitchFamily="34" charset="-34"/>
                </a:rPr>
                <a:t>สนับสนุน</a:t>
              </a:r>
            </a:p>
          </p:txBody>
        </p:sp>
        <p:sp>
          <p:nvSpPr>
            <p:cNvPr id="2061" name="Rectangle 47"/>
            <p:cNvSpPr>
              <a:spLocks noChangeArrowheads="1"/>
            </p:cNvSpPr>
            <p:nvPr/>
          </p:nvSpPr>
          <p:spPr bwMode="auto">
            <a:xfrm>
              <a:off x="1271510" y="1924050"/>
              <a:ext cx="3960440" cy="551433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lIns="92075" tIns="44450" rIns="92075" bIns="44450">
              <a:spAutoFit/>
            </a:bodyPr>
            <a:lstStyle/>
            <a:p>
              <a:pPr algn="ctr" defTabSz="760413" eaLnBrk="0" hangingPunct="0"/>
              <a:r>
                <a:rPr lang="th-TH" sz="1500" dirty="0">
                  <a:latin typeface="TH SarabunPSK" pitchFamily="34" charset="-34"/>
                  <a:cs typeface="TH SarabunPSK" pitchFamily="34" charset="-34"/>
                </a:rPr>
                <a:t>นักศึกษาสมัครไปนำเสนอผลงาน ณ หน่วยงานที่</a:t>
              </a:r>
              <a:r>
                <a:rPr lang="th-TH" sz="1500" dirty="0" smtClean="0">
                  <a:latin typeface="TH SarabunPSK" pitchFamily="34" charset="-34"/>
                  <a:cs typeface="TH SarabunPSK" pitchFamily="34" charset="-34"/>
                </a:rPr>
                <a:t>จัด </a:t>
              </a:r>
            </a:p>
            <a:p>
              <a:pPr algn="ctr" defTabSz="760413" eaLnBrk="0" hangingPunct="0"/>
              <a:r>
                <a:rPr lang="th-TH" sz="1500" dirty="0" smtClean="0">
                  <a:latin typeface="TH SarabunPSK" pitchFamily="34" charset="-34"/>
                  <a:cs typeface="TH SarabunPSK" pitchFamily="34" charset="-34"/>
                </a:rPr>
                <a:t>ยื่นใบสมัครเมื่อได้รับใบยืนยันตอบรับให้นำเสนอผลงานจากหน่วยงานที่จัด </a:t>
              </a:r>
              <a:endParaRPr lang="th-TH" sz="1500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2062" name="Rectangle 51"/>
            <p:cNvSpPr>
              <a:spLocks noChangeArrowheads="1"/>
            </p:cNvSpPr>
            <p:nvPr/>
          </p:nvSpPr>
          <p:spPr bwMode="auto">
            <a:xfrm>
              <a:off x="5444679" y="7774330"/>
              <a:ext cx="720625" cy="507940"/>
            </a:xfrm>
            <a:prstGeom prst="roundRect">
              <a:avLst/>
            </a:prstGeom>
            <a:ln>
              <a:headEnd/>
              <a:tailEnd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lIns="92075" tIns="44450" rIns="92075" bIns="44450">
              <a:spAutoFit/>
            </a:bodyPr>
            <a:lstStyle/>
            <a:p>
              <a:pPr algn="ctr" defTabSz="760413" eaLnBrk="0" hangingPunct="0"/>
              <a:r>
                <a:rPr lang="th-TH" dirty="0" smtClean="0">
                  <a:latin typeface="TH SarabunPSK" pitchFamily="34" charset="-34"/>
                  <a:cs typeface="TH SarabunPSK" pitchFamily="34" charset="-34"/>
                </a:rPr>
                <a:t>สิ้นสุดการพิจารณา</a:t>
              </a:r>
              <a:endParaRPr lang="th-TH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2064" name="Rectangle 53"/>
            <p:cNvSpPr>
              <a:spLocks noChangeArrowheads="1"/>
            </p:cNvSpPr>
            <p:nvPr/>
          </p:nvSpPr>
          <p:spPr bwMode="auto">
            <a:xfrm>
              <a:off x="1891854" y="6438901"/>
              <a:ext cx="2819400" cy="5588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92075" tIns="44450" rIns="92075" bIns="44450">
              <a:spAutoFit/>
            </a:bodyPr>
            <a:lstStyle/>
            <a:p>
              <a:pPr algn="ctr" defTabSz="760413" eaLnBrk="0" hangingPunct="0"/>
              <a:r>
                <a:rPr lang="th-TH" sz="1500">
                  <a:latin typeface="TH SarabunPSK" pitchFamily="34" charset="-34"/>
                  <a:cs typeface="TH SarabunPSK" pitchFamily="34" charset="-34"/>
                </a:rPr>
                <a:t>สถานวิจัยตรวจสอบหลักฐานเบื้องต้นก่อนส่งให้สถาบันวิจัยฯเพื่อเสนอคณะทำงานฯ พิจารณา</a:t>
              </a:r>
            </a:p>
          </p:txBody>
        </p:sp>
        <p:sp>
          <p:nvSpPr>
            <p:cNvPr id="2065" name="Rectangle 55"/>
            <p:cNvSpPr>
              <a:spLocks noChangeArrowheads="1"/>
            </p:cNvSpPr>
            <p:nvPr/>
          </p:nvSpPr>
          <p:spPr bwMode="auto">
            <a:xfrm>
              <a:off x="4685749" y="7432223"/>
              <a:ext cx="762000" cy="277641"/>
            </a:xfrm>
            <a:prstGeom prst="rect">
              <a:avLst/>
            </a:prstGeom>
            <a:ln w="12700">
              <a:prstDash val="sysDot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92075" tIns="46038" rIns="92075" bIns="46038">
              <a:spAutoFit/>
            </a:bodyPr>
            <a:lstStyle/>
            <a:p>
              <a:pPr defTabSz="762000" eaLnBrk="0" hangingPunct="0"/>
              <a:r>
                <a:rPr lang="th-TH" dirty="0">
                  <a:latin typeface="TH SarabunPSK" pitchFamily="34" charset="-34"/>
                  <a:cs typeface="TH SarabunPSK" pitchFamily="34" charset="-34"/>
                </a:rPr>
                <a:t>ไม่สนับสนุน</a:t>
              </a:r>
            </a:p>
          </p:txBody>
        </p:sp>
        <p:sp>
          <p:nvSpPr>
            <p:cNvPr id="2066" name="Rectangle 58"/>
            <p:cNvSpPr>
              <a:spLocks noChangeArrowheads="1"/>
            </p:cNvSpPr>
            <p:nvPr/>
          </p:nvSpPr>
          <p:spPr bwMode="auto">
            <a:xfrm>
              <a:off x="507804" y="2936776"/>
              <a:ext cx="5516060" cy="736099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lIns="92075" tIns="44450" rIns="92075" bIns="44450">
              <a:spAutoFit/>
            </a:bodyPr>
            <a:lstStyle/>
            <a:p>
              <a:pPr algn="ctr" defTabSz="760413" eaLnBrk="0" hangingPunct="0"/>
              <a:r>
                <a:rPr lang="th-TH" sz="1400" dirty="0">
                  <a:latin typeface="TH SarabunPSK" pitchFamily="34" charset="-34"/>
                  <a:cs typeface="TH SarabunPSK" pitchFamily="34" charset="-34"/>
                </a:rPr>
                <a:t>นักศึกษา </a:t>
              </a:r>
              <a:r>
                <a:rPr lang="en-US" sz="1400" dirty="0">
                  <a:latin typeface="TH SarabunPSK" pitchFamily="34" charset="-34"/>
                  <a:cs typeface="TH SarabunPSK" pitchFamily="34" charset="-34"/>
                </a:rPr>
                <a:t>download </a:t>
              </a:r>
              <a:r>
                <a:rPr lang="th-TH" sz="1400" dirty="0">
                  <a:latin typeface="TH SarabunPSK" pitchFamily="34" charset="-34"/>
                  <a:cs typeface="TH SarabunPSK" pitchFamily="34" charset="-34"/>
                </a:rPr>
                <a:t>ใบสมัครขอรับทุนได้ที่ </a:t>
              </a:r>
              <a:r>
                <a:rPr lang="en-US" sz="1400" dirty="0">
                  <a:latin typeface="TH SarabunPSK" pitchFamily="34" charset="-34"/>
                  <a:cs typeface="TH SarabunPSK" pitchFamily="34" charset="-34"/>
                </a:rPr>
                <a:t>http://</a:t>
              </a:r>
              <a:r>
                <a:rPr lang="en-US" sz="1400" dirty="0" smtClean="0">
                  <a:latin typeface="TH SarabunPSK" pitchFamily="34" charset="-34"/>
                  <a:cs typeface="TH SarabunPSK" pitchFamily="34" charset="-34"/>
                </a:rPr>
                <a:t>ird.sut.ac.th </a:t>
              </a:r>
              <a:r>
                <a:rPr lang="th-TH" sz="1400" dirty="0" smtClean="0">
                  <a:latin typeface="TH SarabunPSK" pitchFamily="34" charset="-34"/>
                  <a:cs typeface="TH SarabunPSK" pitchFamily="34" charset="-34"/>
                </a:rPr>
                <a:t>(</a:t>
              </a:r>
              <a:r>
                <a:rPr lang="th-TH" sz="1400" dirty="0">
                  <a:solidFill>
                    <a:srgbClr val="0000FF"/>
                  </a:solidFill>
                  <a:latin typeface="TH SarabunPSK" pitchFamily="34" charset="-34"/>
                  <a:cs typeface="TH SarabunPSK" pitchFamily="34" charset="-34"/>
                </a:rPr>
                <a:t>แบบฟอร์ม-ทุนวิจัย-กองทุนฯ-</a:t>
              </a:r>
              <a:r>
                <a:rPr lang="th-TH" sz="1400" dirty="0" smtClean="0">
                  <a:solidFill>
                    <a:srgbClr val="0000FF"/>
                  </a:solidFill>
                  <a:latin typeface="TH SarabunPSK" pitchFamily="34" charset="-34"/>
                  <a:cs typeface="TH SarabunPSK" pitchFamily="34" charset="-34"/>
                </a:rPr>
                <a:t>ทุนเสนอผลงานฯ</a:t>
              </a:r>
              <a:r>
                <a:rPr lang="th-TH" sz="1400" dirty="0" smtClean="0">
                  <a:latin typeface="TH SarabunPSK" pitchFamily="34" charset="-34"/>
                  <a:cs typeface="TH SarabunPSK" pitchFamily="34" charset="-34"/>
                </a:rPr>
                <a:t>)</a:t>
              </a:r>
              <a:endParaRPr lang="th-TH" sz="1400" dirty="0">
                <a:latin typeface="TH SarabunPSK" pitchFamily="34" charset="-34"/>
                <a:cs typeface="TH SarabunPSK" pitchFamily="34" charset="-34"/>
              </a:endParaRPr>
            </a:p>
            <a:p>
              <a:pPr algn="ctr" defTabSz="760413" eaLnBrk="0" hangingPunct="0"/>
              <a:r>
                <a:rPr lang="th-TH" sz="1400" dirty="0" smtClean="0">
                  <a:latin typeface="TH SarabunPSK" pitchFamily="34" charset="-34"/>
                  <a:cs typeface="TH SarabunPSK" pitchFamily="34" charset="-34"/>
                </a:rPr>
                <a:t>กรอกรายละเอียดให้ครบถ้วน (</a:t>
              </a:r>
              <a:r>
                <a:rPr lang="th-TH" sz="1400" dirty="0" smtClean="0">
                  <a:solidFill>
                    <a:srgbClr val="C00000"/>
                  </a:solidFill>
                  <a:latin typeface="TH SarabunPSK" pitchFamily="34" charset="-34"/>
                  <a:cs typeface="TH SarabunPSK" pitchFamily="34" charset="-34"/>
                </a:rPr>
                <a:t>ใบสมัครไม่สมบูรณ์ ไม่นำเข้าพิจารณา</a:t>
              </a:r>
              <a:r>
                <a:rPr lang="th-TH" sz="1400" dirty="0" smtClean="0">
                  <a:latin typeface="TH SarabunPSK" pitchFamily="34" charset="-34"/>
                  <a:cs typeface="TH SarabunPSK" pitchFamily="34" charset="-34"/>
                </a:rPr>
                <a:t>)</a:t>
              </a:r>
            </a:p>
            <a:p>
              <a:pPr algn="ctr" defTabSz="760413" eaLnBrk="0" hangingPunct="0"/>
              <a:r>
                <a:rPr lang="th-TH" sz="1400" dirty="0" smtClean="0">
                  <a:latin typeface="TH SarabunPSK" pitchFamily="34" charset="-34"/>
                  <a:cs typeface="TH SarabunPSK" pitchFamily="34" charset="-34"/>
                </a:rPr>
                <a:t>ผ่าน</a:t>
              </a:r>
              <a:r>
                <a:rPr lang="th-TH" sz="1400" dirty="0">
                  <a:latin typeface="TH SarabunPSK" pitchFamily="34" charset="-34"/>
                  <a:cs typeface="TH SarabunPSK" pitchFamily="34" charset="-34"/>
                </a:rPr>
                <a:t>การตรวจสอบคุณสมบัติ</a:t>
              </a:r>
              <a:r>
                <a:rPr lang="th-TH" sz="1400" dirty="0" smtClean="0">
                  <a:latin typeface="TH SarabunPSK" pitchFamily="34" charset="-34"/>
                  <a:cs typeface="TH SarabunPSK" pitchFamily="34" charset="-34"/>
                </a:rPr>
                <a:t>จากอาจารย์</a:t>
              </a:r>
              <a:r>
                <a:rPr lang="th-TH" sz="1400" dirty="0">
                  <a:latin typeface="TH SarabunPSK" pitchFamily="34" charset="-34"/>
                  <a:cs typeface="TH SarabunPSK" pitchFamily="34" charset="-34"/>
                </a:rPr>
                <a:t>ที่ปรึกษาและหัวหน้าสาขาวิชา</a:t>
              </a:r>
            </a:p>
          </p:txBody>
        </p:sp>
        <p:sp>
          <p:nvSpPr>
            <p:cNvPr id="2067" name="Rectangle 60"/>
            <p:cNvSpPr>
              <a:spLocks noChangeArrowheads="1"/>
            </p:cNvSpPr>
            <p:nvPr/>
          </p:nvSpPr>
          <p:spPr bwMode="auto">
            <a:xfrm>
              <a:off x="3434954" y="5881687"/>
              <a:ext cx="787075" cy="277641"/>
            </a:xfrm>
            <a:prstGeom prst="rect">
              <a:avLst/>
            </a:prstGeom>
            <a:ln w="12700">
              <a:prstDash val="sysDot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>
              <a:spAutoFit/>
            </a:bodyPr>
            <a:lstStyle/>
            <a:p>
              <a:pPr defTabSz="762000" eaLnBrk="0" hangingPunct="0"/>
              <a:r>
                <a:rPr lang="th-TH" dirty="0">
                  <a:latin typeface="TH SarabunPSK" pitchFamily="34" charset="-34"/>
                  <a:cs typeface="TH SarabunPSK" pitchFamily="34" charset="-34"/>
                </a:rPr>
                <a:t>ประมาณ 7 วัน</a:t>
              </a:r>
            </a:p>
          </p:txBody>
        </p:sp>
        <p:sp>
          <p:nvSpPr>
            <p:cNvPr id="2068" name="Rectangle 61"/>
            <p:cNvSpPr>
              <a:spLocks noChangeArrowheads="1"/>
            </p:cNvSpPr>
            <p:nvPr/>
          </p:nvSpPr>
          <p:spPr bwMode="auto">
            <a:xfrm>
              <a:off x="3418235" y="7094624"/>
              <a:ext cx="1696687" cy="277641"/>
            </a:xfrm>
            <a:prstGeom prst="rect">
              <a:avLst/>
            </a:prstGeom>
            <a:ln w="12700">
              <a:prstDash val="sysDot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lIns="92075" tIns="46038" rIns="92075" bIns="46038">
              <a:spAutoFit/>
            </a:bodyPr>
            <a:lstStyle/>
            <a:p>
              <a:pPr defTabSz="762000" eaLnBrk="0" hangingPunct="0"/>
              <a:r>
                <a:rPr lang="th-TH" dirty="0" smtClean="0">
                  <a:latin typeface="TH SarabunPSK" pitchFamily="34" charset="-34"/>
                  <a:cs typeface="TH SarabunPSK" pitchFamily="34" charset="-34"/>
                </a:rPr>
                <a:t>รอบพิจารณาประมาณ 3 เดือน/ครั้ง</a:t>
              </a:r>
              <a:endParaRPr lang="th-TH" dirty="0">
                <a:latin typeface="TH SarabunPSK" pitchFamily="34" charset="-34"/>
                <a:cs typeface="TH SarabunPSK" pitchFamily="34" charset="-34"/>
              </a:endParaRPr>
            </a:p>
          </p:txBody>
        </p:sp>
        <p:cxnSp>
          <p:nvCxnSpPr>
            <p:cNvPr id="2071" name="Elbow Connector 59"/>
            <p:cNvCxnSpPr>
              <a:cxnSpLocks noChangeShapeType="1"/>
              <a:stCxn id="2064" idx="3"/>
              <a:endCxn id="2052" idx="3"/>
            </p:cNvCxnSpPr>
            <p:nvPr/>
          </p:nvCxnSpPr>
          <p:spPr bwMode="auto">
            <a:xfrm flipV="1">
              <a:off x="4711254" y="5070909"/>
              <a:ext cx="830200" cy="1647392"/>
            </a:xfrm>
            <a:prstGeom prst="bentConnector3">
              <a:avLst>
                <a:gd name="adj1" fmla="val 127536"/>
              </a:avLst>
            </a:prstGeom>
            <a:ln>
              <a:headEnd type="none" w="sm" len="sm"/>
              <a:tailEnd type="arrow" w="med" len="med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27" name="Rectangle 15"/>
            <p:cNvSpPr>
              <a:spLocks noChangeArrowheads="1"/>
            </p:cNvSpPr>
            <p:nvPr/>
          </p:nvSpPr>
          <p:spPr bwMode="auto">
            <a:xfrm>
              <a:off x="3439468" y="3814669"/>
              <a:ext cx="1020763" cy="277812"/>
            </a:xfrm>
            <a:prstGeom prst="rect">
              <a:avLst/>
            </a:prstGeom>
            <a:ln w="12700">
              <a:prstDash val="sysDot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>
              <a:spAutoFit/>
            </a:bodyPr>
            <a:lstStyle/>
            <a:p>
              <a:pPr defTabSz="762000" eaLnBrk="0" hangingPunct="0"/>
              <a:r>
                <a:rPr lang="th-TH" dirty="0">
                  <a:latin typeface="TH SarabunPSK" pitchFamily="34" charset="-34"/>
                  <a:cs typeface="TH SarabunPSK" pitchFamily="34" charset="-34"/>
                </a:rPr>
                <a:t>เปิดรับสมัครตลอดปี</a:t>
              </a:r>
            </a:p>
          </p:txBody>
        </p:sp>
        <p:cxnSp>
          <p:nvCxnSpPr>
            <p:cNvPr id="3" name="Straight Arrow Connector 2"/>
            <p:cNvCxnSpPr>
              <a:stCxn id="2061" idx="2"/>
              <a:endCxn id="2066" idx="0"/>
            </p:cNvCxnSpPr>
            <p:nvPr/>
          </p:nvCxnSpPr>
          <p:spPr bwMode="auto">
            <a:xfrm>
              <a:off x="3251730" y="2475483"/>
              <a:ext cx="14104" cy="461293"/>
            </a:xfrm>
            <a:prstGeom prst="straightConnector1">
              <a:avLst/>
            </a:prstGeom>
            <a:ln>
              <a:headEnd type="none" w="sm" len="sm"/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7" name="Straight Arrow Connector 6"/>
            <p:cNvCxnSpPr>
              <a:stCxn id="2066" idx="2"/>
              <a:endCxn id="2052" idx="0"/>
            </p:cNvCxnSpPr>
            <p:nvPr/>
          </p:nvCxnSpPr>
          <p:spPr bwMode="auto">
            <a:xfrm>
              <a:off x="3265834" y="3672875"/>
              <a:ext cx="1" cy="776069"/>
            </a:xfrm>
            <a:prstGeom prst="straightConnector1">
              <a:avLst/>
            </a:prstGeom>
            <a:ln>
              <a:headEnd type="none" w="sm" len="sm"/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" name="Straight Arrow Connector 8"/>
            <p:cNvCxnSpPr>
              <a:stCxn id="2052" idx="2"/>
              <a:endCxn id="2064" idx="0"/>
            </p:cNvCxnSpPr>
            <p:nvPr/>
          </p:nvCxnSpPr>
          <p:spPr bwMode="auto">
            <a:xfrm>
              <a:off x="3265835" y="5692874"/>
              <a:ext cx="35719" cy="746027"/>
            </a:xfrm>
            <a:prstGeom prst="straightConnector1">
              <a:avLst/>
            </a:prstGeom>
            <a:ln>
              <a:headEnd type="none" w="sm" len="sm"/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3" name="Straight Arrow Connector 12"/>
            <p:cNvCxnSpPr>
              <a:stCxn id="2064" idx="2"/>
              <a:endCxn id="2058" idx="0"/>
            </p:cNvCxnSpPr>
            <p:nvPr/>
          </p:nvCxnSpPr>
          <p:spPr bwMode="auto">
            <a:xfrm>
              <a:off x="3301554" y="6997701"/>
              <a:ext cx="0" cy="747712"/>
            </a:xfrm>
            <a:prstGeom prst="straightConnector1">
              <a:avLst/>
            </a:prstGeom>
            <a:ln>
              <a:headEnd type="none" w="sm" len="sm"/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6" name="Straight Arrow Connector 15"/>
            <p:cNvCxnSpPr>
              <a:stCxn id="2058" idx="3"/>
            </p:cNvCxnSpPr>
            <p:nvPr/>
          </p:nvCxnSpPr>
          <p:spPr bwMode="auto">
            <a:xfrm>
              <a:off x="4673154" y="8005741"/>
              <a:ext cx="771525" cy="22559"/>
            </a:xfrm>
            <a:prstGeom prst="straightConnector1">
              <a:avLst/>
            </a:prstGeom>
            <a:ln>
              <a:headEnd type="none" w="sm" len="sm"/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0" name="Straight Arrow Connector 19"/>
            <p:cNvCxnSpPr>
              <a:stCxn id="2058" idx="2"/>
              <a:endCxn id="8" idx="0"/>
            </p:cNvCxnSpPr>
            <p:nvPr/>
          </p:nvCxnSpPr>
          <p:spPr bwMode="auto">
            <a:xfrm>
              <a:off x="3301554" y="8266068"/>
              <a:ext cx="0" cy="647372"/>
            </a:xfrm>
            <a:prstGeom prst="straightConnector1">
              <a:avLst/>
            </a:prstGeom>
            <a:ln>
              <a:headEnd type="none" w="sm" len="sm"/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26" name="Rectangle 51"/>
            <p:cNvSpPr>
              <a:spLocks noChangeArrowheads="1"/>
            </p:cNvSpPr>
            <p:nvPr/>
          </p:nvSpPr>
          <p:spPr bwMode="auto">
            <a:xfrm>
              <a:off x="981546" y="8545808"/>
              <a:ext cx="1164679" cy="520655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lIns="92075" tIns="44450" rIns="92075" bIns="44450">
              <a:spAutoFit/>
            </a:bodyPr>
            <a:lstStyle/>
            <a:p>
              <a:pPr algn="ctr" defTabSz="760413" eaLnBrk="0" hangingPunct="0"/>
              <a:r>
                <a:rPr lang="th-TH" sz="1400" b="1" dirty="0" smtClean="0">
                  <a:solidFill>
                    <a:srgbClr val="C00000"/>
                  </a:solidFill>
                  <a:latin typeface="TH SarabunPSK" pitchFamily="34" charset="-34"/>
                  <a:cs typeface="TH SarabunPSK" pitchFamily="34" charset="-34"/>
                </a:rPr>
                <a:t>สำนักวิชา</a:t>
              </a:r>
              <a:r>
                <a:rPr lang="th-TH" sz="1400" dirty="0" smtClean="0">
                  <a:latin typeface="TH SarabunPSK" pitchFamily="34" charset="-34"/>
                  <a:cs typeface="TH SarabunPSK" pitchFamily="34" charset="-34"/>
                </a:rPr>
                <a:t>จัดเก็บระบบข้อมูลผู้รับทุน</a:t>
              </a:r>
              <a:endParaRPr lang="th-TH" sz="1400" dirty="0">
                <a:latin typeface="TH SarabunPSK" pitchFamily="34" charset="-34"/>
                <a:cs typeface="TH SarabunPSK" pitchFamily="34" charset="-34"/>
              </a:endParaRPr>
            </a:p>
          </p:txBody>
        </p:sp>
        <p:cxnSp>
          <p:nvCxnSpPr>
            <p:cNvPr id="4" name="Elbow Connector 3"/>
            <p:cNvCxnSpPr/>
            <p:nvPr/>
          </p:nvCxnSpPr>
          <p:spPr bwMode="auto">
            <a:xfrm rot="10800000" flipV="1">
              <a:off x="1563886" y="8003880"/>
              <a:ext cx="366068" cy="520995"/>
            </a:xfrm>
            <a:prstGeom prst="bentConnector2">
              <a:avLst/>
            </a:prstGeom>
            <a:ln>
              <a:headEnd type="none" w="sm" len="sm"/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2" name="Rounded Rectangle 1"/>
            <p:cNvSpPr/>
            <p:nvPr/>
          </p:nvSpPr>
          <p:spPr>
            <a:xfrm>
              <a:off x="889286" y="803725"/>
              <a:ext cx="4824536" cy="715089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th-TH" sz="1800" b="1" dirty="0">
                  <a:solidFill>
                    <a:srgbClr val="0000FF"/>
                  </a:solidFill>
                  <a:latin typeface="TH SarabunPSK" pitchFamily="34" charset="-34"/>
                  <a:cs typeface="TH SarabunPSK" pitchFamily="34" charset="-34"/>
                </a:rPr>
                <a:t>ขั้นตอน</a:t>
              </a:r>
              <a:r>
                <a:rPr lang="th-TH" sz="1800" b="1" dirty="0">
                  <a:latin typeface="TH SarabunPSK" pitchFamily="34" charset="-34"/>
                  <a:cs typeface="TH SarabunPSK" pitchFamily="34" charset="-34"/>
                </a:rPr>
                <a:t>การขอรับเงินอุดหนุนการ</a:t>
              </a:r>
              <a:r>
                <a:rPr lang="th-TH" sz="1800" b="1" dirty="0">
                  <a:solidFill>
                    <a:srgbClr val="C00000"/>
                  </a:solidFill>
                  <a:latin typeface="TH SarabunPSK" pitchFamily="34" charset="-34"/>
                  <a:cs typeface="TH SarabunPSK" pitchFamily="34" charset="-34"/>
                </a:rPr>
                <a:t>นำเสนอผลงาน</a:t>
              </a:r>
              <a:r>
                <a:rPr lang="th-TH" sz="1800" b="1" dirty="0">
                  <a:latin typeface="TH SarabunPSK" pitchFamily="34" charset="-34"/>
                  <a:cs typeface="TH SarabunPSK" pitchFamily="34" charset="-34"/>
                </a:rPr>
                <a:t>ระดับบัณฑิตศึกษา</a:t>
              </a:r>
              <a:br>
                <a:rPr lang="th-TH" sz="1800" b="1" dirty="0">
                  <a:latin typeface="TH SarabunPSK" pitchFamily="34" charset="-34"/>
                  <a:cs typeface="TH SarabunPSK" pitchFamily="34" charset="-34"/>
                </a:rPr>
              </a:br>
              <a:r>
                <a:rPr lang="th-TH" sz="1800" b="1" dirty="0">
                  <a:latin typeface="TH SarabunPSK" pitchFamily="34" charset="-34"/>
                  <a:cs typeface="TH SarabunPSK" pitchFamily="34" charset="-34"/>
                </a:rPr>
                <a:t>มหาวิทยาลัยเทคโนโลยี</a:t>
              </a:r>
              <a:r>
                <a:rPr lang="th-TH" sz="1800" b="1" dirty="0" err="1">
                  <a:latin typeface="TH SarabunPSK" pitchFamily="34" charset="-34"/>
                  <a:cs typeface="TH SarabunPSK" pitchFamily="34" charset="-34"/>
                </a:rPr>
                <a:t>สุร</a:t>
              </a:r>
              <a:r>
                <a:rPr lang="th-TH" sz="1800" b="1" dirty="0">
                  <a:latin typeface="TH SarabunPSK" pitchFamily="34" charset="-34"/>
                  <a:cs typeface="TH SarabunPSK" pitchFamily="34" charset="-34"/>
                </a:rPr>
                <a:t>นารี</a:t>
              </a:r>
            </a:p>
          </p:txBody>
        </p:sp>
        <p:sp>
          <p:nvSpPr>
            <p:cNvPr id="8" name="Flowchart: Off-page Connector 7"/>
            <p:cNvSpPr/>
            <p:nvPr/>
          </p:nvSpPr>
          <p:spPr bwMode="auto">
            <a:xfrm>
              <a:off x="2933588" y="8913440"/>
              <a:ext cx="735931" cy="403716"/>
            </a:xfrm>
            <a:prstGeom prst="flowChartOffpageConnector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ngsanaUPC" pitchFamily="18" charset="-34"/>
                </a:rPr>
                <a:t>2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82420" y="709488"/>
            <a:ext cx="5630458" cy="8911839"/>
            <a:chOff x="582420" y="709488"/>
            <a:chExt cx="5630458" cy="8911839"/>
          </a:xfrm>
        </p:grpSpPr>
        <p:sp>
          <p:nvSpPr>
            <p:cNvPr id="3076" name="Rectangle 9"/>
            <p:cNvSpPr>
              <a:spLocks noChangeArrowheads="1"/>
            </p:cNvSpPr>
            <p:nvPr/>
          </p:nvSpPr>
          <p:spPr bwMode="auto">
            <a:xfrm>
              <a:off x="980728" y="4953000"/>
              <a:ext cx="5162833" cy="1567096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lIns="92075" tIns="44450" rIns="92075" bIns="44450">
              <a:spAutoFit/>
            </a:bodyPr>
            <a:lstStyle/>
            <a:p>
              <a:pPr algn="ctr" defTabSz="760413" eaLnBrk="0" hangingPunct="0">
                <a:lnSpc>
                  <a:spcPct val="85000"/>
                </a:lnSpc>
              </a:pPr>
              <a:r>
                <a:rPr lang="th-TH" sz="1500" dirty="0">
                  <a:latin typeface="TH SarabunPSK" pitchFamily="34" charset="-34"/>
                  <a:cs typeface="TH SarabunPSK" pitchFamily="34" charset="-34"/>
                </a:rPr>
                <a:t>นักศึกษาผู้นำเสนอผลงาน </a:t>
              </a:r>
              <a:r>
                <a:rPr lang="th-TH" sz="1500" b="1" dirty="0">
                  <a:solidFill>
                    <a:srgbClr val="C00000"/>
                  </a:solidFill>
                  <a:latin typeface="TH SarabunPSK" pitchFamily="34" charset="-34"/>
                  <a:cs typeface="TH SarabunPSK" pitchFamily="34" charset="-34"/>
                </a:rPr>
                <a:t>ส่งรายงานการไปนำเสนอ</a:t>
              </a:r>
              <a:r>
                <a:rPr lang="th-TH" sz="1500" b="1" dirty="0" smtClean="0">
                  <a:solidFill>
                    <a:srgbClr val="C00000"/>
                  </a:solidFill>
                  <a:latin typeface="TH SarabunPSK" pitchFamily="34" charset="-34"/>
                  <a:cs typeface="TH SarabunPSK" pitchFamily="34" charset="-34"/>
                </a:rPr>
                <a:t>ผลงาน </a:t>
              </a:r>
              <a:r>
                <a:rPr lang="th-TH" sz="1500" b="1" dirty="0" smtClean="0">
                  <a:solidFill>
                    <a:srgbClr val="0000FF"/>
                  </a:solidFill>
                  <a:latin typeface="TH SarabunPSK" pitchFamily="34" charset="-34"/>
                  <a:cs typeface="TH SarabunPSK" pitchFamily="34" charset="-34"/>
                </a:rPr>
                <a:t>ภายใน </a:t>
              </a:r>
              <a:r>
                <a:rPr lang="th-TH" sz="1500" b="1" dirty="0" smtClean="0">
                  <a:solidFill>
                    <a:srgbClr val="0000FF"/>
                  </a:solidFill>
                  <a:latin typeface="TH SarabunPSK" pitchFamily="34" charset="-34"/>
                  <a:cs typeface="TH SarabunPSK" pitchFamily="34" charset="-34"/>
                </a:rPr>
                <a:t>3 </a:t>
              </a:r>
              <a:r>
                <a:rPr lang="th-TH" sz="1500" b="1" dirty="0" smtClean="0">
                  <a:solidFill>
                    <a:srgbClr val="0000FF"/>
                  </a:solidFill>
                  <a:latin typeface="TH SarabunPSK" pitchFamily="34" charset="-34"/>
                  <a:cs typeface="TH SarabunPSK" pitchFamily="34" charset="-34"/>
                </a:rPr>
                <a:t>วันหลังจากกลับจากไปนำเสนอผลงาน </a:t>
              </a:r>
              <a:r>
                <a:rPr lang="th-TH" sz="1500" dirty="0" smtClean="0">
                  <a:solidFill>
                    <a:srgbClr val="0000FF"/>
                  </a:solidFill>
                  <a:latin typeface="TH SarabunPSK" pitchFamily="34" charset="-34"/>
                  <a:cs typeface="TH SarabunPSK" pitchFamily="34" charset="-34"/>
                </a:rPr>
                <a:t>หรือภายใน </a:t>
              </a:r>
              <a:r>
                <a:rPr lang="th-TH" sz="1500" dirty="0" smtClean="0">
                  <a:solidFill>
                    <a:srgbClr val="0000FF"/>
                  </a:solidFill>
                  <a:latin typeface="TH SarabunPSK" pitchFamily="34" charset="-34"/>
                  <a:cs typeface="TH SarabunPSK" pitchFamily="34" charset="-34"/>
                </a:rPr>
                <a:t>1 </a:t>
              </a:r>
              <a:r>
                <a:rPr lang="th-TH" sz="1500" dirty="0" smtClean="0">
                  <a:solidFill>
                    <a:srgbClr val="0000FF"/>
                  </a:solidFill>
                  <a:latin typeface="TH SarabunPSK" pitchFamily="34" charset="-34"/>
                  <a:cs typeface="TH SarabunPSK" pitchFamily="34" charset="-34"/>
                </a:rPr>
                <a:t>วัน หลังจากที่ได้รับเงิน </a:t>
              </a:r>
              <a:r>
                <a:rPr lang="th-TH" dirty="0" smtClean="0">
                  <a:solidFill>
                    <a:srgbClr val="0000FF"/>
                  </a:solidFill>
                  <a:latin typeface="TH SarabunPSK" pitchFamily="34" charset="-34"/>
                  <a:cs typeface="TH SarabunPSK" pitchFamily="34" charset="-34"/>
                </a:rPr>
                <a:t>(กรณีรับเงินหลังจากไปนำเสนอผลงานแล้ว)</a:t>
              </a:r>
              <a:r>
                <a:rPr lang="th-TH" dirty="0" smtClean="0">
                  <a:latin typeface="TH SarabunPSK" pitchFamily="34" charset="-34"/>
                  <a:cs typeface="TH SarabunPSK" pitchFamily="34" charset="-34"/>
                </a:rPr>
                <a:t> </a:t>
              </a:r>
              <a:r>
                <a:rPr lang="th-TH" sz="1500" dirty="0" smtClean="0">
                  <a:latin typeface="TH SarabunPSK" pitchFamily="34" charset="-34"/>
                  <a:cs typeface="TH SarabunPSK" pitchFamily="34" charset="-34"/>
                </a:rPr>
                <a:t>ดังนี้</a:t>
              </a:r>
              <a:endParaRPr lang="th-TH" sz="1500" dirty="0">
                <a:latin typeface="TH SarabunPSK" pitchFamily="34" charset="-34"/>
                <a:cs typeface="TH SarabunPSK" pitchFamily="34" charset="-34"/>
              </a:endParaRPr>
            </a:p>
            <a:p>
              <a:pPr defTabSz="760413" eaLnBrk="0" hangingPunct="0">
                <a:lnSpc>
                  <a:spcPct val="85000"/>
                </a:lnSpc>
              </a:pPr>
              <a:r>
                <a:rPr lang="th-TH" sz="1500" dirty="0">
                  <a:latin typeface="TH SarabunPSK" pitchFamily="34" charset="-34"/>
                  <a:cs typeface="TH SarabunPSK" pitchFamily="34" charset="-34"/>
                </a:rPr>
                <a:t>1. ส่งรายงานการนำเสนอผลงาน (ตามแบบ สบวพ.-บท-3-1) </a:t>
              </a:r>
            </a:p>
            <a:p>
              <a:pPr defTabSz="760413" eaLnBrk="0" hangingPunct="0">
                <a:lnSpc>
                  <a:spcPct val="85000"/>
                </a:lnSpc>
              </a:pPr>
              <a:r>
                <a:rPr lang="th-TH" sz="1500" dirty="0">
                  <a:latin typeface="TH SarabunPSK" pitchFamily="34" charset="-34"/>
                  <a:cs typeface="TH SarabunPSK" pitchFamily="34" charset="-34"/>
                </a:rPr>
                <a:t>2. เอกสารการใช้จ่ายเงินเช่น</a:t>
              </a:r>
              <a:r>
                <a:rPr lang="th-TH" sz="1500" dirty="0">
                  <a:solidFill>
                    <a:srgbClr val="C00000"/>
                  </a:solidFill>
                  <a:latin typeface="TH SarabunPSK" pitchFamily="34" charset="-34"/>
                  <a:cs typeface="TH SarabunPSK" pitchFamily="34" charset="-34"/>
                </a:rPr>
                <a:t>ใบเสร็จรับเงิน ใบสำคัญรับเงิน</a:t>
              </a:r>
              <a:r>
                <a:rPr lang="th-TH" sz="1500" dirty="0">
                  <a:latin typeface="TH SarabunPSK" pitchFamily="34" charset="-34"/>
                  <a:cs typeface="TH SarabunPSK" pitchFamily="34" charset="-34"/>
                </a:rPr>
                <a:t> เป็นต้น</a:t>
              </a:r>
            </a:p>
            <a:p>
              <a:pPr defTabSz="760413"/>
              <a:r>
                <a:rPr lang="th-TH" sz="1500" b="1" dirty="0">
                  <a:latin typeface="TH SarabunPSK" pitchFamily="34" charset="-34"/>
                  <a:cs typeface="TH SarabunPSK" pitchFamily="34" charset="-34"/>
                </a:rPr>
                <a:t>3. หากมีเงินคงเหลือ</a:t>
              </a:r>
              <a:r>
                <a:rPr lang="th-TH" sz="1500" dirty="0">
                  <a:latin typeface="TH SarabunPSK" pitchFamily="34" charset="-34"/>
                  <a:cs typeface="TH SarabunPSK" pitchFamily="34" charset="-34"/>
                </a:rPr>
                <a:t>ให้นำเงินส่งเข้ากองทุนสนับสนุนการวิจัยฯ มทส. ชื่อบัญชี  </a:t>
              </a:r>
              <a:r>
                <a:rPr lang="th-TH" sz="1500" b="1" dirty="0">
                  <a:solidFill>
                    <a:srgbClr val="C00000"/>
                  </a:solidFill>
                  <a:latin typeface="TH SarabunPSK" pitchFamily="34" charset="-34"/>
                  <a:cs typeface="TH SarabunPSK" pitchFamily="34" charset="-34"/>
                </a:rPr>
                <a:t>มหาวิทยาลัยเทคโนโลยีนสุรนารี</a:t>
              </a:r>
              <a:r>
                <a:rPr lang="th-TH" sz="1500" b="1" dirty="0">
                  <a:latin typeface="TH SarabunPSK" pitchFamily="34" charset="-34"/>
                  <a:cs typeface="TH SarabunPSK" pitchFamily="34" charset="-34"/>
                </a:rPr>
                <a:t> </a:t>
              </a:r>
              <a:r>
                <a:rPr lang="th-TH" sz="1500" dirty="0">
                  <a:latin typeface="TH SarabunPSK" pitchFamily="34" charset="-34"/>
                  <a:cs typeface="TH SarabunPSK" pitchFamily="34" charset="-34"/>
                </a:rPr>
                <a:t>เลขที่บัญชี  </a:t>
              </a:r>
              <a:r>
                <a:rPr lang="th-TH" sz="1500" b="1" dirty="0">
                  <a:solidFill>
                    <a:srgbClr val="C00000"/>
                  </a:solidFill>
                  <a:latin typeface="TH SarabunPSK" pitchFamily="34" charset="-34"/>
                  <a:cs typeface="TH SarabunPSK" pitchFamily="34" charset="-34"/>
                </a:rPr>
                <a:t>707-2-14444-2</a:t>
              </a:r>
              <a:r>
                <a:rPr lang="th-TH" sz="1500" dirty="0">
                  <a:solidFill>
                    <a:srgbClr val="C00000"/>
                  </a:solidFill>
                  <a:latin typeface="TH SarabunPSK" pitchFamily="34" charset="-34"/>
                  <a:cs typeface="TH SarabunPSK" pitchFamily="34" charset="-34"/>
                </a:rPr>
                <a:t> </a:t>
              </a:r>
              <a:r>
                <a:rPr lang="th-TH" sz="1500" dirty="0">
                  <a:latin typeface="TH SarabunPSK" pitchFamily="34" charset="-34"/>
                  <a:cs typeface="TH SarabunPSK" pitchFamily="34" charset="-34"/>
                </a:rPr>
                <a:t> ธนาคาร</a:t>
              </a:r>
              <a:r>
                <a:rPr lang="th-TH" sz="1500" dirty="0">
                  <a:solidFill>
                    <a:srgbClr val="C00000"/>
                  </a:solidFill>
                  <a:latin typeface="TH SarabunPSK" pitchFamily="34" charset="-34"/>
                  <a:cs typeface="TH SarabunPSK" pitchFamily="34" charset="-34"/>
                </a:rPr>
                <a:t>ไทยพาณิชย์  </a:t>
              </a:r>
              <a:r>
                <a:rPr lang="th-TH" sz="1500" dirty="0">
                  <a:latin typeface="TH SarabunPSK" pitchFamily="34" charset="-34"/>
                  <a:cs typeface="TH SarabunPSK" pitchFamily="34" charset="-34"/>
                </a:rPr>
                <a:t>สาขาย่อยมหาวิทยาลัยเทคโนโลยีสุรนารี  พร้อมแนบเอกสารการโอนเงินมาพร้อมรายงาน</a:t>
              </a:r>
            </a:p>
          </p:txBody>
        </p:sp>
        <p:sp>
          <p:nvSpPr>
            <p:cNvPr id="3078" name="Rectangle 11"/>
            <p:cNvSpPr>
              <a:spLocks noChangeArrowheads="1"/>
            </p:cNvSpPr>
            <p:nvPr/>
          </p:nvSpPr>
          <p:spPr bwMode="auto">
            <a:xfrm>
              <a:off x="1992238" y="6867642"/>
              <a:ext cx="3124200" cy="48895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92075" tIns="44450" rIns="92075" bIns="44450">
              <a:spAutoFit/>
            </a:bodyPr>
            <a:lstStyle/>
            <a:p>
              <a:pPr algn="ctr" defTabSz="760413" eaLnBrk="0" hangingPunct="0">
                <a:lnSpc>
                  <a:spcPct val="85000"/>
                </a:lnSpc>
              </a:pPr>
              <a:r>
                <a:rPr lang="th-TH" sz="1500" dirty="0">
                  <a:solidFill>
                    <a:srgbClr val="C00000"/>
                  </a:solidFill>
                  <a:latin typeface="TH SarabunPSK" pitchFamily="34" charset="-34"/>
                  <a:cs typeface="TH SarabunPSK" pitchFamily="34" charset="-34"/>
                </a:rPr>
                <a:t>คณะทำงานฯ </a:t>
              </a:r>
              <a:r>
                <a:rPr lang="th-TH" sz="1500" dirty="0">
                  <a:latin typeface="TH SarabunPSK" pitchFamily="34" charset="-34"/>
                  <a:cs typeface="TH SarabunPSK" pitchFamily="34" charset="-34"/>
                </a:rPr>
                <a:t>พิจารณารับรองรายงานการนำเสนอผลงานและรายงานการใช้จ่ายเงิน  </a:t>
              </a:r>
            </a:p>
          </p:txBody>
        </p:sp>
        <p:sp>
          <p:nvSpPr>
            <p:cNvPr id="3079" name="Rectangle 19"/>
            <p:cNvSpPr>
              <a:spLocks noChangeArrowheads="1"/>
            </p:cNvSpPr>
            <p:nvPr/>
          </p:nvSpPr>
          <p:spPr bwMode="auto">
            <a:xfrm>
              <a:off x="5271491" y="6743817"/>
              <a:ext cx="941387" cy="247650"/>
            </a:xfrm>
            <a:prstGeom prst="rect">
              <a:avLst/>
            </a:prstGeom>
            <a:ln w="12700">
              <a:prstDash val="sysDot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th-TH" dirty="0">
                  <a:latin typeface="TH SarabunPSK" pitchFamily="34" charset="-34"/>
                  <a:cs typeface="TH SarabunPSK" pitchFamily="34" charset="-34"/>
                </a:rPr>
                <a:t>ไม่รับรอง  /  แก้ไข</a:t>
              </a:r>
            </a:p>
          </p:txBody>
        </p:sp>
        <p:sp>
          <p:nvSpPr>
            <p:cNvPr id="3080" name="Oval 42"/>
            <p:cNvSpPr>
              <a:spLocks noChangeArrowheads="1"/>
            </p:cNvSpPr>
            <p:nvPr/>
          </p:nvSpPr>
          <p:spPr bwMode="auto">
            <a:xfrm>
              <a:off x="3268192" y="709488"/>
              <a:ext cx="533400" cy="533400"/>
            </a:xfrm>
            <a:prstGeom prst="flowChartOffpageConnector">
              <a:avLst/>
            </a:prstGeom>
            <a:ln>
              <a:headEnd type="none" w="sm" len="sm"/>
              <a:tailEnd type="none" w="sm" len="sm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defTabSz="762000"/>
              <a:r>
                <a:rPr lang="en-US" sz="1600">
                  <a:latin typeface="TH SarabunPSK" pitchFamily="34" charset="-34"/>
                  <a:cs typeface="TH SarabunPSK" pitchFamily="34" charset="-34"/>
                </a:rPr>
                <a:t>2</a:t>
              </a:r>
            </a:p>
          </p:txBody>
        </p:sp>
        <p:sp>
          <p:nvSpPr>
            <p:cNvPr id="3081" name="Rectangle 48"/>
            <p:cNvSpPr>
              <a:spLocks noChangeArrowheads="1"/>
            </p:cNvSpPr>
            <p:nvPr/>
          </p:nvSpPr>
          <p:spPr bwMode="auto">
            <a:xfrm>
              <a:off x="2497839" y="4125491"/>
              <a:ext cx="2074106" cy="3302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lIns="92075" tIns="44450" rIns="92075" bIns="44450">
              <a:spAutoFit/>
            </a:bodyPr>
            <a:lstStyle/>
            <a:p>
              <a:pPr algn="ctr" defTabSz="760413" eaLnBrk="0" hangingPunct="0"/>
              <a:r>
                <a:rPr lang="th-TH" sz="1500" dirty="0">
                  <a:latin typeface="TH SarabunPSK" pitchFamily="34" charset="-34"/>
                  <a:cs typeface="TH SarabunPSK" pitchFamily="34" charset="-34"/>
                </a:rPr>
                <a:t>นักศึกษา</a:t>
              </a:r>
              <a:r>
                <a:rPr lang="th-TH" sz="1500" b="1" dirty="0">
                  <a:solidFill>
                    <a:srgbClr val="C00000"/>
                  </a:solidFill>
                  <a:latin typeface="TH SarabunPSK" pitchFamily="34" charset="-34"/>
                  <a:cs typeface="TH SarabunPSK" pitchFamily="34" charset="-34"/>
                </a:rPr>
                <a:t>ไปนำเสนอผลงาน</a:t>
              </a:r>
            </a:p>
          </p:txBody>
        </p:sp>
        <p:sp>
          <p:nvSpPr>
            <p:cNvPr id="3083" name="Rectangle 54"/>
            <p:cNvSpPr>
              <a:spLocks noChangeArrowheads="1"/>
            </p:cNvSpPr>
            <p:nvPr/>
          </p:nvSpPr>
          <p:spPr bwMode="auto">
            <a:xfrm>
              <a:off x="1645295" y="3296816"/>
              <a:ext cx="3810000" cy="550863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92075" tIns="44450" rIns="92075" bIns="44450">
              <a:spAutoFit/>
            </a:bodyPr>
            <a:lstStyle/>
            <a:p>
              <a:pPr algn="ctr" defTabSz="760413" eaLnBrk="0" hangingPunct="0"/>
              <a:r>
                <a:rPr lang="th-TH" sz="1500" dirty="0">
                  <a:solidFill>
                    <a:srgbClr val="C00000"/>
                  </a:solidFill>
                  <a:latin typeface="TH SarabunPSK" pitchFamily="34" charset="-34"/>
                  <a:cs typeface="TH SarabunPSK" pitchFamily="34" charset="-34"/>
                </a:rPr>
                <a:t>นักศึกษา</a:t>
              </a:r>
              <a:r>
                <a:rPr lang="th-TH" sz="1500" dirty="0">
                  <a:latin typeface="TH SarabunPSK" pitchFamily="34" charset="-34"/>
                  <a:cs typeface="TH SarabunPSK" pitchFamily="34" charset="-34"/>
                </a:rPr>
                <a:t>ผู้นำเสนอผลงานตรวจสอบสมุดบัญชี</a:t>
              </a:r>
            </a:p>
            <a:p>
              <a:pPr algn="ctr" defTabSz="760413" eaLnBrk="0" hangingPunct="0"/>
              <a:r>
                <a:rPr lang="th-TH" sz="1500" dirty="0">
                  <a:latin typeface="TH SarabunPSK" pitchFamily="34" charset="-34"/>
                  <a:cs typeface="TH SarabunPSK" pitchFamily="34" charset="-34"/>
                </a:rPr>
                <a:t>หลังจากรับสำเนา </a:t>
              </a:r>
              <a:r>
                <a:rPr lang="th-TH" sz="1500" dirty="0" err="1">
                  <a:latin typeface="TH SarabunPSK" pitchFamily="34" charset="-34"/>
                  <a:cs typeface="TH SarabunPSK" pitchFamily="34" charset="-34"/>
                </a:rPr>
                <a:t>สบวพ</a:t>
              </a:r>
              <a:r>
                <a:rPr lang="th-TH" sz="1500" dirty="0">
                  <a:latin typeface="TH SarabunPSK" pitchFamily="34" charset="-34"/>
                  <a:cs typeface="TH SarabunPSK" pitchFamily="34" charset="-34"/>
                </a:rPr>
                <a:t>.-บท-1-1</a:t>
              </a:r>
              <a:r>
                <a:rPr lang="en-US" sz="1500" dirty="0">
                  <a:latin typeface="TH SarabunPSK" pitchFamily="34" charset="-34"/>
                  <a:cs typeface="TH SarabunPSK" pitchFamily="34" charset="-34"/>
                </a:rPr>
                <a:t> </a:t>
              </a:r>
              <a:r>
                <a:rPr lang="th-TH" sz="1500" dirty="0">
                  <a:latin typeface="TH SarabunPSK" pitchFamily="34" charset="-34"/>
                  <a:cs typeface="TH SarabunPSK" pitchFamily="34" charset="-34"/>
                </a:rPr>
                <a:t>แจ้งจากสถาบันวิจัยฯ</a:t>
              </a:r>
            </a:p>
          </p:txBody>
        </p:sp>
        <p:cxnSp>
          <p:nvCxnSpPr>
            <p:cNvPr id="3084" name="Elbow Connector 24"/>
            <p:cNvCxnSpPr>
              <a:cxnSpLocks noChangeShapeType="1"/>
              <a:stCxn id="3078" idx="3"/>
              <a:endCxn id="3076" idx="3"/>
            </p:cNvCxnSpPr>
            <p:nvPr/>
          </p:nvCxnSpPr>
          <p:spPr bwMode="auto">
            <a:xfrm flipV="1">
              <a:off x="5116438" y="5736548"/>
              <a:ext cx="1027123" cy="1375569"/>
            </a:xfrm>
            <a:prstGeom prst="bentConnector3">
              <a:avLst>
                <a:gd name="adj1" fmla="val 122256"/>
              </a:avLst>
            </a:prstGeom>
            <a:ln>
              <a:headEnd type="none" w="sm" len="sm"/>
              <a:tailEnd type="arrow" w="med" len="med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3085" name="Rectangle 54"/>
            <p:cNvSpPr>
              <a:spLocks noChangeArrowheads="1"/>
            </p:cNvSpPr>
            <p:nvPr/>
          </p:nvSpPr>
          <p:spPr bwMode="auto">
            <a:xfrm>
              <a:off x="1620366" y="2563688"/>
              <a:ext cx="3810000" cy="320675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92075" tIns="44450" rIns="92075" bIns="44450">
              <a:spAutoFit/>
            </a:bodyPr>
            <a:lstStyle/>
            <a:p>
              <a:pPr algn="ctr" defTabSz="760413" eaLnBrk="0" hangingPunct="0"/>
              <a:r>
                <a:rPr lang="th-TH" sz="1500" dirty="0">
                  <a:solidFill>
                    <a:srgbClr val="C00000"/>
                  </a:solidFill>
                  <a:latin typeface="TH SarabunPSK" pitchFamily="34" charset="-34"/>
                  <a:cs typeface="TH SarabunPSK" pitchFamily="34" charset="-34"/>
                </a:rPr>
                <a:t>ส่วนการเงินฯ </a:t>
              </a:r>
              <a:r>
                <a:rPr lang="th-TH" sz="1500" dirty="0">
                  <a:latin typeface="TH SarabunPSK" pitchFamily="34" charset="-34"/>
                  <a:cs typeface="TH SarabunPSK" pitchFamily="34" charset="-34"/>
                </a:rPr>
                <a:t>ตรวจสอบเอกสาร โอนเงินเข้าโอนเงินเข้าบัญชี</a:t>
              </a:r>
              <a:r>
                <a:rPr lang="th-TH" sz="1500" dirty="0" err="1">
                  <a:latin typeface="TH SarabunPSK" pitchFamily="34" charset="-34"/>
                  <a:cs typeface="TH SarabunPSK" pitchFamily="34" charset="-34"/>
                </a:rPr>
                <a:t>ผุ้</a:t>
              </a:r>
              <a:r>
                <a:rPr lang="th-TH" sz="1500" dirty="0">
                  <a:latin typeface="TH SarabunPSK" pitchFamily="34" charset="-34"/>
                  <a:cs typeface="TH SarabunPSK" pitchFamily="34" charset="-34"/>
                </a:rPr>
                <a:t>รับทุน</a:t>
              </a:r>
            </a:p>
          </p:txBody>
        </p:sp>
        <p:sp>
          <p:nvSpPr>
            <p:cNvPr id="3087" name="Rectangle 6"/>
            <p:cNvSpPr>
              <a:spLocks noChangeArrowheads="1"/>
            </p:cNvSpPr>
            <p:nvPr/>
          </p:nvSpPr>
          <p:spPr bwMode="auto">
            <a:xfrm>
              <a:off x="3735388" y="2971323"/>
              <a:ext cx="914400" cy="256866"/>
            </a:xfrm>
            <a:prstGeom prst="rect">
              <a:avLst/>
            </a:prstGeom>
            <a:ln w="12700">
              <a:prstDash val="sysDot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th-TH" dirty="0">
                  <a:latin typeface="TH SarabunPSK" pitchFamily="34" charset="-34"/>
                  <a:cs typeface="TH SarabunPSK" pitchFamily="34" charset="-34"/>
                </a:rPr>
                <a:t>ประมาณ </a:t>
              </a:r>
              <a:r>
                <a:rPr lang="th-TH" dirty="0" smtClean="0">
                  <a:latin typeface="TH SarabunPSK" pitchFamily="34" charset="-34"/>
                  <a:cs typeface="TH SarabunPSK" pitchFamily="34" charset="-34"/>
                </a:rPr>
                <a:t>14 </a:t>
              </a:r>
              <a:r>
                <a:rPr lang="th-TH" dirty="0">
                  <a:latin typeface="TH SarabunPSK" pitchFamily="34" charset="-34"/>
                  <a:cs typeface="TH SarabunPSK" pitchFamily="34" charset="-34"/>
                </a:rPr>
                <a:t>วัน</a:t>
              </a:r>
            </a:p>
          </p:txBody>
        </p:sp>
        <p:sp>
          <p:nvSpPr>
            <p:cNvPr id="3089" name="Rectangle 51"/>
            <p:cNvSpPr>
              <a:spLocks noChangeArrowheads="1"/>
            </p:cNvSpPr>
            <p:nvPr/>
          </p:nvSpPr>
          <p:spPr bwMode="auto">
            <a:xfrm>
              <a:off x="1563216" y="1509587"/>
              <a:ext cx="3924300" cy="682625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92075" tIns="44450" rIns="92075" bIns="44450">
              <a:spAutoFit/>
            </a:bodyPr>
            <a:lstStyle/>
            <a:p>
              <a:pPr algn="ctr" defTabSz="760413" eaLnBrk="0" hangingPunct="0">
                <a:lnSpc>
                  <a:spcPct val="85000"/>
                </a:lnSpc>
              </a:pPr>
              <a:r>
                <a:rPr lang="th-TH" sz="1500" dirty="0" smtClean="0">
                  <a:solidFill>
                    <a:srgbClr val="C00000"/>
                  </a:solidFill>
                  <a:latin typeface="TH SarabunPSK" pitchFamily="34" charset="-34"/>
                  <a:cs typeface="TH SarabunPSK" pitchFamily="34" charset="-34"/>
                </a:rPr>
                <a:t>สถาบันวิจัยฯ</a:t>
              </a:r>
              <a:r>
                <a:rPr lang="th-TH" sz="1500" dirty="0" smtClean="0">
                  <a:latin typeface="TH SarabunPSK" pitchFamily="34" charset="-34"/>
                  <a:cs typeface="TH SarabunPSK" pitchFamily="34" charset="-34"/>
                </a:rPr>
                <a:t> </a:t>
              </a:r>
              <a:r>
                <a:rPr lang="th-TH" sz="1500" dirty="0">
                  <a:latin typeface="TH SarabunPSK" pitchFamily="34" charset="-34"/>
                  <a:cs typeface="TH SarabunPSK" pitchFamily="34" charset="-34"/>
                </a:rPr>
                <a:t>เสนอประธานฯ </a:t>
              </a:r>
              <a:r>
                <a:rPr lang="th-TH" sz="1500" b="1" dirty="0">
                  <a:solidFill>
                    <a:srgbClr val="C00000"/>
                  </a:solidFill>
                  <a:latin typeface="TH SarabunPSK" pitchFamily="34" charset="-34"/>
                  <a:cs typeface="TH SarabunPSK" pitchFamily="34" charset="-34"/>
                </a:rPr>
                <a:t>อนุมติเบิกเงิน</a:t>
              </a:r>
              <a:r>
                <a:rPr lang="th-TH" sz="1500" dirty="0">
                  <a:latin typeface="TH SarabunPSK" pitchFamily="34" charset="-34"/>
                  <a:cs typeface="TH SarabunPSK" pitchFamily="34" charset="-34"/>
                </a:rPr>
                <a:t>แล้ว</a:t>
              </a:r>
            </a:p>
            <a:p>
              <a:pPr algn="ctr" defTabSz="760413" eaLnBrk="0" hangingPunct="0">
                <a:lnSpc>
                  <a:spcPct val="85000"/>
                </a:lnSpc>
              </a:pPr>
              <a:r>
                <a:rPr lang="th-TH" sz="1500" dirty="0">
                  <a:latin typeface="TH SarabunPSK" pitchFamily="34" charset="-34"/>
                  <a:cs typeface="TH SarabunPSK" pitchFamily="34" charset="-34"/>
                </a:rPr>
                <a:t>ส่งใบขออนุมัติเบิกเงิน สบวพ.-บท-1-1 ให้ส่วนการเงินฯ </a:t>
              </a:r>
            </a:p>
            <a:p>
              <a:pPr algn="ctr" defTabSz="760413" eaLnBrk="0" hangingPunct="0">
                <a:lnSpc>
                  <a:spcPct val="85000"/>
                </a:lnSpc>
              </a:pPr>
              <a:r>
                <a:rPr lang="th-TH" sz="1500" dirty="0">
                  <a:latin typeface="TH SarabunPSK" pitchFamily="34" charset="-34"/>
                  <a:cs typeface="TH SarabunPSK" pitchFamily="34" charset="-34"/>
                </a:rPr>
                <a:t>และสำเนาให้นักศึกษาผ่านสถานวิจัยและอาจารย์ที่ปรึกษา</a:t>
              </a:r>
            </a:p>
          </p:txBody>
        </p:sp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3892079" y="2253331"/>
              <a:ext cx="914400" cy="249237"/>
            </a:xfrm>
            <a:prstGeom prst="rect">
              <a:avLst/>
            </a:prstGeom>
            <a:ln w="12700">
              <a:prstDash val="sysDot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th-TH" dirty="0">
                  <a:latin typeface="TH SarabunPSK" pitchFamily="34" charset="-34"/>
                  <a:cs typeface="TH SarabunPSK" pitchFamily="34" charset="-34"/>
                </a:rPr>
                <a:t>ประมาณ 7 วัน</a:t>
              </a:r>
            </a:p>
          </p:txBody>
        </p:sp>
        <p:cxnSp>
          <p:nvCxnSpPr>
            <p:cNvPr id="3" name="Straight Arrow Connector 2"/>
            <p:cNvCxnSpPr>
              <a:endCxn id="3089" idx="0"/>
            </p:cNvCxnSpPr>
            <p:nvPr/>
          </p:nvCxnSpPr>
          <p:spPr bwMode="auto">
            <a:xfrm flipH="1">
              <a:off x="3525366" y="1242888"/>
              <a:ext cx="9526" cy="266699"/>
            </a:xfrm>
            <a:prstGeom prst="straightConnector1">
              <a:avLst/>
            </a:prstGeom>
            <a:ln>
              <a:headEnd type="none" w="sm" len="sm"/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6" name="Straight Arrow Connector 5"/>
            <p:cNvCxnSpPr>
              <a:stCxn id="3089" idx="2"/>
              <a:endCxn id="3085" idx="0"/>
            </p:cNvCxnSpPr>
            <p:nvPr/>
          </p:nvCxnSpPr>
          <p:spPr bwMode="auto">
            <a:xfrm>
              <a:off x="3525366" y="2192212"/>
              <a:ext cx="0" cy="371476"/>
            </a:xfrm>
            <a:prstGeom prst="straightConnector1">
              <a:avLst/>
            </a:prstGeom>
            <a:ln>
              <a:headEnd type="none" w="sm" len="sm"/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" name="Straight Arrow Connector 8"/>
            <p:cNvCxnSpPr>
              <a:stCxn id="3085" idx="2"/>
              <a:endCxn id="3083" idx="0"/>
            </p:cNvCxnSpPr>
            <p:nvPr/>
          </p:nvCxnSpPr>
          <p:spPr bwMode="auto">
            <a:xfrm>
              <a:off x="3525366" y="2884363"/>
              <a:ext cx="24929" cy="412453"/>
            </a:xfrm>
            <a:prstGeom prst="straightConnector1">
              <a:avLst/>
            </a:prstGeom>
            <a:ln>
              <a:headEnd type="none" w="sm" len="sm"/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1" name="Straight Arrow Connector 10"/>
            <p:cNvCxnSpPr>
              <a:stCxn id="3083" idx="2"/>
              <a:endCxn id="3081" idx="0"/>
            </p:cNvCxnSpPr>
            <p:nvPr/>
          </p:nvCxnSpPr>
          <p:spPr bwMode="auto">
            <a:xfrm flipH="1">
              <a:off x="3534892" y="3847679"/>
              <a:ext cx="15403" cy="277812"/>
            </a:xfrm>
            <a:prstGeom prst="straightConnector1">
              <a:avLst/>
            </a:prstGeom>
            <a:ln>
              <a:headEnd type="none" w="sm" len="sm"/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3" name="Straight Arrow Connector 12"/>
            <p:cNvCxnSpPr>
              <a:stCxn id="3081" idx="2"/>
              <a:endCxn id="3076" idx="0"/>
            </p:cNvCxnSpPr>
            <p:nvPr/>
          </p:nvCxnSpPr>
          <p:spPr bwMode="auto">
            <a:xfrm>
              <a:off x="3534892" y="4455691"/>
              <a:ext cx="27253" cy="497309"/>
            </a:xfrm>
            <a:prstGeom prst="straightConnector1">
              <a:avLst/>
            </a:prstGeom>
            <a:ln>
              <a:headEnd type="none" w="sm" len="sm"/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5" name="Straight Arrow Connector 14"/>
            <p:cNvCxnSpPr>
              <a:stCxn id="3076" idx="2"/>
              <a:endCxn id="3078" idx="0"/>
            </p:cNvCxnSpPr>
            <p:nvPr/>
          </p:nvCxnSpPr>
          <p:spPr bwMode="auto">
            <a:xfrm flipH="1">
              <a:off x="3554338" y="6520096"/>
              <a:ext cx="7807" cy="347546"/>
            </a:xfrm>
            <a:prstGeom prst="straightConnector1">
              <a:avLst/>
            </a:prstGeom>
            <a:ln>
              <a:headEnd type="none" w="sm" len="sm"/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7" name="Straight Arrow Connector 16"/>
            <p:cNvCxnSpPr>
              <a:stCxn id="3078" idx="2"/>
              <a:endCxn id="39" idx="0"/>
            </p:cNvCxnSpPr>
            <p:nvPr/>
          </p:nvCxnSpPr>
          <p:spPr bwMode="auto">
            <a:xfrm>
              <a:off x="3554338" y="7356592"/>
              <a:ext cx="27259" cy="672864"/>
            </a:xfrm>
            <a:prstGeom prst="straightConnector1">
              <a:avLst/>
            </a:prstGeom>
            <a:ln>
              <a:headEnd type="none" w="sm" len="sm"/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40" name="Rectangle 6"/>
            <p:cNvSpPr>
              <a:spLocks noChangeArrowheads="1"/>
            </p:cNvSpPr>
            <p:nvPr/>
          </p:nvSpPr>
          <p:spPr bwMode="auto">
            <a:xfrm>
              <a:off x="3692997" y="4558661"/>
              <a:ext cx="956791" cy="256866"/>
            </a:xfrm>
            <a:prstGeom prst="rect">
              <a:avLst/>
            </a:prstGeom>
            <a:ln w="12700">
              <a:prstDash val="sysDot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th-TH" dirty="0" smtClean="0">
                  <a:latin typeface="TH SarabunPSK" pitchFamily="34" charset="-34"/>
                  <a:cs typeface="TH SarabunPSK" pitchFamily="34" charset="-34"/>
                </a:rPr>
                <a:t>ส่งรายงานโดยด่วน</a:t>
              </a:r>
              <a:endParaRPr lang="th-TH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39" name="Rectangle 53"/>
            <p:cNvSpPr>
              <a:spLocks noChangeArrowheads="1"/>
            </p:cNvSpPr>
            <p:nvPr/>
          </p:nvSpPr>
          <p:spPr bwMode="auto">
            <a:xfrm>
              <a:off x="2821773" y="8029456"/>
              <a:ext cx="1519648" cy="276102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>
              <a:spAutoFit/>
            </a:bodyPr>
            <a:lstStyle/>
            <a:p>
              <a:pPr algn="ctr" defTabSz="762000" eaLnBrk="0" hangingPunct="0">
                <a:lnSpc>
                  <a:spcPct val="85000"/>
                </a:lnSpc>
              </a:pPr>
              <a:r>
                <a:rPr lang="th-TH" sz="1400" dirty="0" smtClean="0">
                  <a:latin typeface="TH SarabunPSK" pitchFamily="34" charset="-34"/>
                  <a:cs typeface="TH SarabunPSK" pitchFamily="34" charset="-34"/>
                </a:rPr>
                <a:t>นักศึกษายื่น</a:t>
              </a:r>
              <a:r>
                <a:rPr lang="th-TH" sz="1400" b="1" dirty="0" smtClean="0">
                  <a:solidFill>
                    <a:srgbClr val="C00000"/>
                  </a:solidFill>
                  <a:latin typeface="TH SarabunPSK" pitchFamily="34" charset="-34"/>
                  <a:cs typeface="TH SarabunPSK" pitchFamily="34" charset="-34"/>
                </a:rPr>
                <a:t>ขอจบการศึกษา</a:t>
              </a:r>
              <a:endParaRPr lang="th-TH" sz="14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42" name="Rectangle 51"/>
            <p:cNvSpPr>
              <a:spLocks noChangeArrowheads="1"/>
            </p:cNvSpPr>
            <p:nvPr/>
          </p:nvSpPr>
          <p:spPr bwMode="auto">
            <a:xfrm>
              <a:off x="717058" y="7803496"/>
              <a:ext cx="1952915" cy="736099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lIns="92075" tIns="44450" rIns="92075" bIns="44450">
              <a:spAutoFit/>
            </a:bodyPr>
            <a:lstStyle/>
            <a:p>
              <a:pPr algn="ctr" defTabSz="760413" eaLnBrk="0" hangingPunct="0"/>
              <a:r>
                <a:rPr lang="th-TH" sz="1400" b="1" dirty="0" smtClean="0">
                  <a:solidFill>
                    <a:srgbClr val="C00000"/>
                  </a:solidFill>
                  <a:latin typeface="TH SarabunPSK" pitchFamily="34" charset="-34"/>
                  <a:cs typeface="TH SarabunPSK" pitchFamily="34" charset="-34"/>
                </a:rPr>
                <a:t>สำนักวิชาตรวจสอบ</a:t>
              </a:r>
            </a:p>
            <a:p>
              <a:pPr algn="ctr" defTabSz="760413" eaLnBrk="0" hangingPunct="0"/>
              <a:r>
                <a:rPr lang="th-TH" sz="1400" b="1" dirty="0" smtClean="0">
                  <a:solidFill>
                    <a:srgbClr val="000000"/>
                  </a:solidFill>
                  <a:latin typeface="TH SarabunPSK" pitchFamily="34" charset="-34"/>
                  <a:cs typeface="TH SarabunPSK" pitchFamily="34" charset="-34"/>
                </a:rPr>
                <a:t>ข้อมูลนักศึกษาผู้รับทุน</a:t>
              </a:r>
            </a:p>
            <a:p>
              <a:pPr algn="ctr" defTabSz="760413" eaLnBrk="0" hangingPunct="0"/>
              <a:r>
                <a:rPr lang="th-TH" sz="1400" b="1" dirty="0" smtClean="0">
                  <a:solidFill>
                    <a:srgbClr val="C00000"/>
                  </a:solidFill>
                  <a:latin typeface="TH SarabunPSK" pitchFamily="34" charset="-34"/>
                  <a:cs typeface="TH SarabunPSK" pitchFamily="34" charset="-34"/>
                </a:rPr>
                <a:t>ส่งรายงานการนำเสนอผลงานหรือยัง</a:t>
              </a:r>
              <a:endParaRPr lang="th-TH" sz="14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43" name="Rectangle 53"/>
            <p:cNvSpPr>
              <a:spLocks noChangeArrowheads="1"/>
            </p:cNvSpPr>
            <p:nvPr/>
          </p:nvSpPr>
          <p:spPr bwMode="auto">
            <a:xfrm>
              <a:off x="582420" y="7446853"/>
              <a:ext cx="830356" cy="256866"/>
            </a:xfrm>
            <a:prstGeom prst="rect">
              <a:avLst/>
            </a:prstGeom>
            <a:ln w="12700">
              <a:prstDash val="sysDot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th-TH" dirty="0" smtClean="0">
                  <a:latin typeface="TH SarabunPSK" pitchFamily="34" charset="-34"/>
                  <a:cs typeface="TH SarabunPSK" pitchFamily="34" charset="-34"/>
                </a:rPr>
                <a:t>ยังไม่ส่งรายงาน</a:t>
              </a:r>
              <a:endParaRPr lang="th-TH" dirty="0">
                <a:latin typeface="TH SarabunPSK" pitchFamily="34" charset="-34"/>
                <a:cs typeface="TH SarabunPSK" pitchFamily="34" charset="-34"/>
              </a:endParaRPr>
            </a:p>
          </p:txBody>
        </p:sp>
        <p:cxnSp>
          <p:nvCxnSpPr>
            <p:cNvPr id="44" name="Straight Arrow Connector 43"/>
            <p:cNvCxnSpPr>
              <a:stCxn id="39" idx="1"/>
              <a:endCxn id="42" idx="3"/>
            </p:cNvCxnSpPr>
            <p:nvPr/>
          </p:nvCxnSpPr>
          <p:spPr bwMode="auto">
            <a:xfrm flipH="1">
              <a:off x="2669973" y="8167507"/>
              <a:ext cx="151800" cy="4039"/>
            </a:xfrm>
            <a:prstGeom prst="straightConnector1">
              <a:avLst/>
            </a:prstGeom>
            <a:ln>
              <a:headEnd type="none" w="sm" len="sm"/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45" name="Rectangle 53"/>
            <p:cNvSpPr>
              <a:spLocks noChangeArrowheads="1"/>
            </p:cNvSpPr>
            <p:nvPr/>
          </p:nvSpPr>
          <p:spPr bwMode="auto">
            <a:xfrm>
              <a:off x="2431649" y="8672790"/>
              <a:ext cx="2299897" cy="305475"/>
            </a:xfrm>
            <a:prstGeom prst="roundRect">
              <a:avLst/>
            </a:prstGeom>
            <a:ln>
              <a:headEnd/>
              <a:tailEnd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lIns="92075" tIns="46038" rIns="92075" bIns="46038">
              <a:spAutoFit/>
            </a:bodyPr>
            <a:lstStyle/>
            <a:p>
              <a:pPr algn="ctr" defTabSz="762000" eaLnBrk="0" hangingPunct="0">
                <a:lnSpc>
                  <a:spcPct val="85000"/>
                </a:lnSpc>
              </a:pPr>
              <a:r>
                <a:rPr lang="th-TH" sz="1400" dirty="0" smtClean="0">
                  <a:latin typeface="TH SarabunPSK" pitchFamily="34" charset="-34"/>
                  <a:cs typeface="TH SarabunPSK" pitchFamily="34" charset="-34"/>
                </a:rPr>
                <a:t>เข้าสู่กระบวนการพิจารณาคำขอจบการศึกษา</a:t>
              </a:r>
              <a:endParaRPr lang="th-TH" sz="1400" dirty="0">
                <a:latin typeface="TH SarabunPSK" pitchFamily="34" charset="-34"/>
                <a:cs typeface="TH SarabunPSK" pitchFamily="34" charset="-34"/>
              </a:endParaRPr>
            </a:p>
          </p:txBody>
        </p:sp>
        <p:cxnSp>
          <p:nvCxnSpPr>
            <p:cNvPr id="46" name="Straight Arrow Connector 45"/>
            <p:cNvCxnSpPr>
              <a:stCxn id="39" idx="2"/>
            </p:cNvCxnSpPr>
            <p:nvPr/>
          </p:nvCxnSpPr>
          <p:spPr bwMode="auto">
            <a:xfrm>
              <a:off x="3581597" y="8305558"/>
              <a:ext cx="1" cy="367232"/>
            </a:xfrm>
            <a:prstGeom prst="straightConnector1">
              <a:avLst/>
            </a:prstGeom>
            <a:ln>
              <a:headEnd type="none" w="sm" len="sm"/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47" name="Rectangle 19"/>
            <p:cNvSpPr>
              <a:spLocks noChangeArrowheads="1"/>
            </p:cNvSpPr>
            <p:nvPr/>
          </p:nvSpPr>
          <p:spPr bwMode="auto">
            <a:xfrm>
              <a:off x="3715902" y="7433815"/>
              <a:ext cx="492920" cy="256866"/>
            </a:xfrm>
            <a:prstGeom prst="rect">
              <a:avLst/>
            </a:prstGeom>
            <a:ln w="12700">
              <a:prstDash val="sysDot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th-TH" dirty="0" smtClean="0">
                  <a:latin typeface="TH SarabunPSK" pitchFamily="34" charset="-34"/>
                  <a:cs typeface="TH SarabunPSK" pitchFamily="34" charset="-34"/>
                </a:rPr>
                <a:t>รับรอง</a:t>
              </a:r>
              <a:endParaRPr lang="th-TH" dirty="0">
                <a:latin typeface="TH SarabunPSK" pitchFamily="34" charset="-34"/>
                <a:cs typeface="TH SarabunPSK" pitchFamily="34" charset="-34"/>
              </a:endParaRPr>
            </a:p>
          </p:txBody>
        </p:sp>
        <p:cxnSp>
          <p:nvCxnSpPr>
            <p:cNvPr id="34" name="Elbow Connector 33"/>
            <p:cNvCxnSpPr>
              <a:stCxn id="42" idx="1"/>
              <a:endCxn id="3076" idx="1"/>
            </p:cNvCxnSpPr>
            <p:nvPr/>
          </p:nvCxnSpPr>
          <p:spPr bwMode="auto">
            <a:xfrm rot="10800000" flipH="1">
              <a:off x="717058" y="5736548"/>
              <a:ext cx="263670" cy="2434998"/>
            </a:xfrm>
            <a:prstGeom prst="bentConnector3">
              <a:avLst>
                <a:gd name="adj1" fmla="val -86699"/>
              </a:avLst>
            </a:prstGeom>
            <a:ln>
              <a:headEnd type="none" w="sm" len="sm"/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31" name="TextBox 2"/>
            <p:cNvSpPr txBox="1"/>
            <p:nvPr/>
          </p:nvSpPr>
          <p:spPr>
            <a:xfrm>
              <a:off x="717057" y="9344328"/>
              <a:ext cx="5495821" cy="276999"/>
            </a:xfrm>
            <a:prstGeom prst="rect">
              <a:avLst/>
            </a:prstGeom>
            <a:ln w="12700"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th-TH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ngsanaUPC" pitchFamily="18" charset="-34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ngsanaUPC" pitchFamily="18" charset="-34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ngsanaUPC" pitchFamily="18" charset="-34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ngsanaUPC" pitchFamily="18" charset="-34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AngsanaUPC" pitchFamily="18" charset="-34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ngsanaUPC" pitchFamily="18" charset="-34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ngsanaUPC" pitchFamily="18" charset="-34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ngsanaUPC" pitchFamily="18" charset="-34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AngsanaUPC" pitchFamily="18" charset="-34"/>
                  <a:ea typeface="+mn-ea"/>
                  <a:cs typeface="+mn-cs"/>
                </a:defRPr>
              </a:lvl9pPr>
            </a:lstStyle>
            <a:p>
              <a:pPr lvl="0" eaLnBrk="1" hangingPunct="1"/>
              <a:r>
                <a:rPr lang="th-TH" u="sng" dirty="0">
                  <a:solidFill>
                    <a:srgbClr val="000000"/>
                  </a:solidFill>
                  <a:latin typeface="TH SarabunPSK" pitchFamily="34" charset="-34"/>
                  <a:cs typeface="TH SarabunPSK" pitchFamily="34" charset="-34"/>
                </a:rPr>
                <a:t>หมายเหตุ</a:t>
              </a:r>
              <a:r>
                <a:rPr lang="th-TH" dirty="0">
                  <a:solidFill>
                    <a:srgbClr val="000000"/>
                  </a:solidFill>
                  <a:latin typeface="TH SarabunPSK" pitchFamily="34" charset="-34"/>
                  <a:cs typeface="TH SarabunPSK" pitchFamily="34" charset="-34"/>
                </a:rPr>
                <a:t> แบบฟอร์มต่างๆ </a:t>
              </a:r>
              <a:r>
                <a:rPr lang="en-US" dirty="0">
                  <a:solidFill>
                    <a:srgbClr val="000000"/>
                  </a:solidFill>
                  <a:latin typeface="TH SarabunPSK" pitchFamily="34" charset="-34"/>
                  <a:cs typeface="TH SarabunPSK" pitchFamily="34" charset="-34"/>
                </a:rPr>
                <a:t> </a:t>
              </a:r>
              <a:r>
                <a:rPr lang="th-TH" dirty="0">
                  <a:solidFill>
                    <a:srgbClr val="000000"/>
                  </a:solidFill>
                  <a:latin typeface="TH SarabunPSK" pitchFamily="34" charset="-34"/>
                  <a:cs typeface="TH SarabunPSK" pitchFamily="34" charset="-34"/>
                </a:rPr>
                <a:t>และรายชื่อนักศึกษาผู้ที่ได้รับทุน </a:t>
              </a:r>
              <a:r>
                <a:rPr lang="en-US" dirty="0">
                  <a:solidFill>
                    <a:srgbClr val="000000"/>
                  </a:solidFill>
                  <a:latin typeface="TH SarabunPSK" pitchFamily="34" charset="-34"/>
                  <a:cs typeface="TH SarabunPSK" pitchFamily="34" charset="-34"/>
                </a:rPr>
                <a:t>Download </a:t>
              </a:r>
              <a:r>
                <a:rPr lang="th-TH" dirty="0">
                  <a:solidFill>
                    <a:srgbClr val="000000"/>
                  </a:solidFill>
                  <a:latin typeface="TH SarabunPSK" pitchFamily="34" charset="-34"/>
                  <a:cs typeface="TH SarabunPSK" pitchFamily="34" charset="-34"/>
                </a:rPr>
                <a:t>ได้ที่ </a:t>
              </a:r>
              <a:r>
                <a:rPr lang="en-US" dirty="0">
                  <a:solidFill>
                    <a:srgbClr val="000000"/>
                  </a:solidFill>
                  <a:latin typeface="TH SarabunPSK" pitchFamily="34" charset="-34"/>
                  <a:cs typeface="TH SarabunPSK" pitchFamily="34" charset="-34"/>
                </a:rPr>
                <a:t>website </a:t>
              </a:r>
              <a:r>
                <a:rPr lang="th-TH" dirty="0">
                  <a:solidFill>
                    <a:srgbClr val="000000"/>
                  </a:solidFill>
                  <a:latin typeface="TH SarabunPSK" pitchFamily="34" charset="-34"/>
                  <a:cs typeface="TH SarabunPSK" pitchFamily="34" charset="-34"/>
                </a:rPr>
                <a:t> สถาบันวิจัยและพัฒนา  </a:t>
              </a:r>
              <a:r>
                <a:rPr lang="en-US" dirty="0">
                  <a:solidFill>
                    <a:srgbClr val="0000FF"/>
                  </a:solidFill>
                  <a:latin typeface="TH SarabunPSK" pitchFamily="34" charset="-34"/>
                  <a:cs typeface="TH SarabunPSK" pitchFamily="34" charset="-34"/>
                </a:rPr>
                <a:t>http://ird.sut.ac.th</a:t>
              </a:r>
              <a:endParaRPr lang="th-TH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ค่าเริ่มต้นการออกแบบ">
  <a:themeElements>
    <a:clrScheme name="ค่าเริ่มต้นการออกแบบ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ค่าเริ่มต้นการออกแบบ">
      <a:majorFont>
        <a:latin typeface="Times New Roman"/>
        <a:ea typeface=""/>
        <a:cs typeface="CordiaUPC"/>
      </a:majorFont>
      <a:minorFont>
        <a:latin typeface="Times New Roman"/>
        <a:ea typeface=""/>
        <a:cs typeface="CordiaUP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ngsanaUPC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ngsanaUPC" pitchFamily="18" charset="-34"/>
          </a:defRPr>
        </a:defPPr>
      </a:lstStyle>
    </a:lnDef>
  </a:objectDefaults>
  <a:extraClrSchemeLst>
    <a:extraClrScheme>
      <a:clrScheme name="ค่าเริ่มต้นการออกแบบ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ค่าเริ่มต้นการออกแบบ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ค่าเริ่มต้นการออกแบบ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ค่าเริ่มต้นการออกแบบ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ค่าเริ่มต้นการออกแบบ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ค่าเริ่มต้นการออกแบบ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ค่าเริ่มต้นการออกแบบ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1771</TotalTime>
  <Words>493</Words>
  <Application>Microsoft Office PowerPoint</Application>
  <PresentationFormat>A4 Paper (210x297 mm)</PresentationFormat>
  <Paragraphs>51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AngsanaUPC</vt:lpstr>
      <vt:lpstr>CordiaUPC</vt:lpstr>
      <vt:lpstr>TH SarabunPSK</vt:lpstr>
      <vt:lpstr>Times New Roman</vt:lpstr>
      <vt:lpstr>ค่าเริ่มต้นการออกแบบ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ขั้นตอนการขอรับเงินอุดหนุนการวิจัย มหาวิทยาลัยเทคโนโลยีสุรนารี</dc:title>
  <dc:creator>IRD</dc:creator>
  <cp:lastModifiedBy>meaung suj</cp:lastModifiedBy>
  <cp:revision>143</cp:revision>
  <cp:lastPrinted>2015-03-09T08:22:11Z</cp:lastPrinted>
  <dcterms:created xsi:type="dcterms:W3CDTF">1997-09-04T09:34:30Z</dcterms:created>
  <dcterms:modified xsi:type="dcterms:W3CDTF">2016-08-05T21:01:25Z</dcterms:modified>
</cp:coreProperties>
</file>